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9" autoAdjust="0"/>
    <p:restoredTop sz="86377" autoAdjust="0"/>
  </p:normalViewPr>
  <p:slideViewPr>
    <p:cSldViewPr>
      <p:cViewPr varScale="1">
        <p:scale>
          <a:sx n="78" d="100"/>
          <a:sy n="78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52D816-B1AA-46EA-B7AA-C9EF51F9EADA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2FB480-F352-45C0-874C-AC30899A3EF4}">
      <dgm:prSet/>
      <dgm:spPr/>
      <dgm:t>
        <a:bodyPr/>
        <a:lstStyle/>
        <a:p>
          <a:pPr rtl="0"/>
          <a:r>
            <a:rPr lang="am-ET" b="1" dirty="0" smtClean="0"/>
            <a:t>የክቡር ዶክተር ሸህ ሙሐመድ ሁሴን አል-አሙዲን</a:t>
          </a:r>
          <a:r>
            <a:rPr lang="en-US" b="1" dirty="0" smtClean="0"/>
            <a:t> </a:t>
          </a:r>
          <a:r>
            <a:rPr lang="am-ET" b="1" dirty="0" smtClean="0"/>
            <a:t>ስታዲየም ለከተማችን ይዟቸው የሚመጡ </a:t>
          </a:r>
          <a:endParaRPr lang="en-US" b="1" dirty="0"/>
        </a:p>
      </dgm:t>
    </dgm:pt>
    <dgm:pt modelId="{576EA5EE-A24F-4120-AA83-03CEB4FF978B}" type="parTrans" cxnId="{8FBBBF7D-996E-47FE-AFA6-BA96A6D858AB}">
      <dgm:prSet/>
      <dgm:spPr/>
      <dgm:t>
        <a:bodyPr/>
        <a:lstStyle/>
        <a:p>
          <a:endParaRPr lang="en-US"/>
        </a:p>
      </dgm:t>
    </dgm:pt>
    <dgm:pt modelId="{6972B63B-2FA5-4F93-88C8-FF0930959C25}" type="sibTrans" cxnId="{8FBBBF7D-996E-47FE-AFA6-BA96A6D858AB}">
      <dgm:prSet/>
      <dgm:spPr/>
      <dgm:t>
        <a:bodyPr/>
        <a:lstStyle/>
        <a:p>
          <a:endParaRPr lang="en-US"/>
        </a:p>
      </dgm:t>
    </dgm:pt>
    <dgm:pt modelId="{A433EA96-EDE7-4407-BAF9-DEC2BE97223D}" type="pres">
      <dgm:prSet presAssocID="{9A52D816-B1AA-46EA-B7AA-C9EF51F9EAD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D68373-FFCC-4FFE-A833-317C59E62185}" type="pres">
      <dgm:prSet presAssocID="{9A52D816-B1AA-46EA-B7AA-C9EF51F9EADA}" presName="cycle" presStyleCnt="0"/>
      <dgm:spPr/>
    </dgm:pt>
    <dgm:pt modelId="{8710DF00-40AB-49B9-9863-20DB9F73E707}" type="pres">
      <dgm:prSet presAssocID="{9A52D816-B1AA-46EA-B7AA-C9EF51F9EADA}" presName="centerShape" presStyleCnt="0"/>
      <dgm:spPr/>
    </dgm:pt>
    <dgm:pt modelId="{F52BE53A-C171-462C-A05B-290C03B9E4DD}" type="pres">
      <dgm:prSet presAssocID="{9A52D816-B1AA-46EA-B7AA-C9EF51F9EADA}" presName="connSite" presStyleLbl="node1" presStyleIdx="0" presStyleCnt="2"/>
      <dgm:spPr/>
    </dgm:pt>
    <dgm:pt modelId="{8C944F84-A981-4711-8745-59D5C1C6A9B2}" type="pres">
      <dgm:prSet presAssocID="{9A52D816-B1AA-46EA-B7AA-C9EF51F9EADA}" presName="visible" presStyleLbl="node1" presStyleIdx="0" presStyleCnt="2" custScaleX="132467" custLinFactNeighborX="62418" custLinFactNeighborY="-226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2BB8657-F1D2-485B-8B42-755A7D911299}" type="pres">
      <dgm:prSet presAssocID="{576EA5EE-A24F-4120-AA83-03CEB4FF978B}" presName="Name25" presStyleLbl="parChTrans1D1" presStyleIdx="0" presStyleCnt="1"/>
      <dgm:spPr/>
      <dgm:t>
        <a:bodyPr/>
        <a:lstStyle/>
        <a:p>
          <a:endParaRPr lang="en-US"/>
        </a:p>
      </dgm:t>
    </dgm:pt>
    <dgm:pt modelId="{83F33C73-A552-42CD-A441-9F7128A84BF1}" type="pres">
      <dgm:prSet presAssocID="{9B2FB480-F352-45C0-874C-AC30899A3EF4}" presName="node" presStyleCnt="0"/>
      <dgm:spPr/>
    </dgm:pt>
    <dgm:pt modelId="{1FCAB7AD-BD46-4584-A21B-FFAB730FFF24}" type="pres">
      <dgm:prSet presAssocID="{9B2FB480-F352-45C0-874C-AC30899A3EF4}" presName="parentNode" presStyleLbl="node1" presStyleIdx="1" presStyleCnt="2" custScaleX="384689" custScaleY="166666" custLinFactX="29112" custLinFactNeighborX="100000" custLinFactNeighborY="-41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BEC419-E5F3-4B7C-B4CF-A44B5E3E342E}" type="pres">
      <dgm:prSet presAssocID="{9B2FB480-F352-45C0-874C-AC30899A3EF4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A49179A1-80F3-45AA-BC53-BB0E443D555C}" type="presOf" srcId="{576EA5EE-A24F-4120-AA83-03CEB4FF978B}" destId="{52BB8657-F1D2-485B-8B42-755A7D911299}" srcOrd="0" destOrd="0" presId="urn:microsoft.com/office/officeart/2005/8/layout/radial2"/>
    <dgm:cxn modelId="{7ACC82BE-574D-48C5-BB01-FEDE0E23E4F9}" type="presOf" srcId="{9A52D816-B1AA-46EA-B7AA-C9EF51F9EADA}" destId="{A433EA96-EDE7-4407-BAF9-DEC2BE97223D}" srcOrd="0" destOrd="0" presId="urn:microsoft.com/office/officeart/2005/8/layout/radial2"/>
    <dgm:cxn modelId="{8FBBBF7D-996E-47FE-AFA6-BA96A6D858AB}" srcId="{9A52D816-B1AA-46EA-B7AA-C9EF51F9EADA}" destId="{9B2FB480-F352-45C0-874C-AC30899A3EF4}" srcOrd="0" destOrd="0" parTransId="{576EA5EE-A24F-4120-AA83-03CEB4FF978B}" sibTransId="{6972B63B-2FA5-4F93-88C8-FF0930959C25}"/>
    <dgm:cxn modelId="{E0E27098-80AB-4313-BFE4-C1F1F95A368B}" type="presOf" srcId="{9B2FB480-F352-45C0-874C-AC30899A3EF4}" destId="{1FCAB7AD-BD46-4584-A21B-FFAB730FFF24}" srcOrd="0" destOrd="0" presId="urn:microsoft.com/office/officeart/2005/8/layout/radial2"/>
    <dgm:cxn modelId="{64A1FAC0-0612-45A1-8CDB-5A36F0C4A666}" type="presParOf" srcId="{A433EA96-EDE7-4407-BAF9-DEC2BE97223D}" destId="{F1D68373-FFCC-4FFE-A833-317C59E62185}" srcOrd="0" destOrd="0" presId="urn:microsoft.com/office/officeart/2005/8/layout/radial2"/>
    <dgm:cxn modelId="{00DFA5EB-F145-46E5-80D8-918CBDD86EF8}" type="presParOf" srcId="{F1D68373-FFCC-4FFE-A833-317C59E62185}" destId="{8710DF00-40AB-49B9-9863-20DB9F73E707}" srcOrd="0" destOrd="0" presId="urn:microsoft.com/office/officeart/2005/8/layout/radial2"/>
    <dgm:cxn modelId="{76075AB5-A061-48EB-A5A0-3B32C618BD7D}" type="presParOf" srcId="{8710DF00-40AB-49B9-9863-20DB9F73E707}" destId="{F52BE53A-C171-462C-A05B-290C03B9E4DD}" srcOrd="0" destOrd="0" presId="urn:microsoft.com/office/officeart/2005/8/layout/radial2"/>
    <dgm:cxn modelId="{66ADA7A0-983D-4B30-A365-9A46162C641E}" type="presParOf" srcId="{8710DF00-40AB-49B9-9863-20DB9F73E707}" destId="{8C944F84-A981-4711-8745-59D5C1C6A9B2}" srcOrd="1" destOrd="0" presId="urn:microsoft.com/office/officeart/2005/8/layout/radial2"/>
    <dgm:cxn modelId="{60BB92E9-1006-457B-BD6C-4554CD15560B}" type="presParOf" srcId="{F1D68373-FFCC-4FFE-A833-317C59E62185}" destId="{52BB8657-F1D2-485B-8B42-755A7D911299}" srcOrd="1" destOrd="0" presId="urn:microsoft.com/office/officeart/2005/8/layout/radial2"/>
    <dgm:cxn modelId="{58838ADD-B7E7-442B-9EC9-F2D9D302B738}" type="presParOf" srcId="{F1D68373-FFCC-4FFE-A833-317C59E62185}" destId="{83F33C73-A552-42CD-A441-9F7128A84BF1}" srcOrd="2" destOrd="0" presId="urn:microsoft.com/office/officeart/2005/8/layout/radial2"/>
    <dgm:cxn modelId="{B15A9297-E14D-4CDE-B470-7B21DCC347BB}" type="presParOf" srcId="{83F33C73-A552-42CD-A441-9F7128A84BF1}" destId="{1FCAB7AD-BD46-4584-A21B-FFAB730FFF24}" srcOrd="0" destOrd="0" presId="urn:microsoft.com/office/officeart/2005/8/layout/radial2"/>
    <dgm:cxn modelId="{A095C78C-CBA8-4DAC-BFB6-77734275E712}" type="presParOf" srcId="{83F33C73-A552-42CD-A441-9F7128A84BF1}" destId="{EFBEC419-E5F3-4B7C-B4CF-A44B5E3E342E}" srcOrd="1" destOrd="0" presId="urn:microsoft.com/office/officeart/2005/8/layout/radial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C6A06C-B41B-4696-BD2A-C980B8BD4F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03406D5-2596-45AC-865A-136C4CBA350B}">
      <dgm:prSet/>
      <dgm:spPr/>
      <dgm:t>
        <a:bodyPr/>
        <a:lstStyle/>
        <a:p>
          <a:pPr algn="ctr" rtl="0"/>
          <a:r>
            <a:rPr lang="en-US" b="1" dirty="0" err="1" smtClean="0"/>
            <a:t>ይዘት</a:t>
          </a:r>
          <a:endParaRPr lang="en-US" b="1" dirty="0"/>
        </a:p>
      </dgm:t>
    </dgm:pt>
    <dgm:pt modelId="{1F385C3F-E5B6-4449-BD77-575F8F98159A}" type="parTrans" cxnId="{DE23F3D7-0B6C-4CFA-99E3-18A0665046F2}">
      <dgm:prSet/>
      <dgm:spPr/>
      <dgm:t>
        <a:bodyPr/>
        <a:lstStyle/>
        <a:p>
          <a:endParaRPr lang="en-US"/>
        </a:p>
      </dgm:t>
    </dgm:pt>
    <dgm:pt modelId="{EB9B1BE6-B956-4084-9DD8-40C51A863A8D}" type="sibTrans" cxnId="{DE23F3D7-0B6C-4CFA-99E3-18A0665046F2}">
      <dgm:prSet/>
      <dgm:spPr/>
      <dgm:t>
        <a:bodyPr/>
        <a:lstStyle/>
        <a:p>
          <a:endParaRPr lang="en-US"/>
        </a:p>
      </dgm:t>
    </dgm:pt>
    <dgm:pt modelId="{139E6B30-53AA-4D77-8F5A-F4BBC82B4604}" type="pres">
      <dgm:prSet presAssocID="{5DC6A06C-B41B-4696-BD2A-C980B8BD4F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A44C49-F2CE-4261-8E1D-5CF4614E6ACF}" type="pres">
      <dgm:prSet presAssocID="{703406D5-2596-45AC-865A-136C4CBA350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23F3D7-0B6C-4CFA-99E3-18A0665046F2}" srcId="{5DC6A06C-B41B-4696-BD2A-C980B8BD4FF2}" destId="{703406D5-2596-45AC-865A-136C4CBA350B}" srcOrd="0" destOrd="0" parTransId="{1F385C3F-E5B6-4449-BD77-575F8F98159A}" sibTransId="{EB9B1BE6-B956-4084-9DD8-40C51A863A8D}"/>
    <dgm:cxn modelId="{DB4F1828-1206-495E-B50B-B71123CBF418}" type="presOf" srcId="{703406D5-2596-45AC-865A-136C4CBA350B}" destId="{B6A44C49-F2CE-4261-8E1D-5CF4614E6ACF}" srcOrd="0" destOrd="0" presId="urn:microsoft.com/office/officeart/2005/8/layout/vList2"/>
    <dgm:cxn modelId="{2B5A3E7F-EBE7-4471-A147-33D83B07E14F}" type="presOf" srcId="{5DC6A06C-B41B-4696-BD2A-C980B8BD4FF2}" destId="{139E6B30-53AA-4D77-8F5A-F4BBC82B4604}" srcOrd="0" destOrd="0" presId="urn:microsoft.com/office/officeart/2005/8/layout/vList2"/>
    <dgm:cxn modelId="{0ACE4EDE-9BB1-4639-BB24-917A8C1E0B43}" type="presParOf" srcId="{139E6B30-53AA-4D77-8F5A-F4BBC82B4604}" destId="{B6A44C49-F2CE-4261-8E1D-5CF4614E6ACF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95804A-1D18-4481-82DD-9370F2AA69E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B7A3841-CBBD-4B3B-A715-73BF72C22504}">
      <dgm:prSet/>
      <dgm:spPr/>
      <dgm:t>
        <a:bodyPr/>
        <a:lstStyle/>
        <a:p>
          <a:pPr algn="ctr" rtl="0"/>
          <a:r>
            <a:rPr lang="en-US" b="1" dirty="0" err="1" smtClean="0"/>
            <a:t>መግቢያ</a:t>
          </a:r>
          <a:endParaRPr lang="en-US" b="1" dirty="0"/>
        </a:p>
      </dgm:t>
    </dgm:pt>
    <dgm:pt modelId="{E0ADAA8F-E9C5-48D5-9950-2A7FCC0D05B5}" type="parTrans" cxnId="{A5C7A540-4D96-49AB-9E13-5B17B50CADB9}">
      <dgm:prSet/>
      <dgm:spPr/>
      <dgm:t>
        <a:bodyPr/>
        <a:lstStyle/>
        <a:p>
          <a:endParaRPr lang="en-US"/>
        </a:p>
      </dgm:t>
    </dgm:pt>
    <dgm:pt modelId="{D159CE7F-F381-48D3-827F-E64B06FFB7FD}" type="sibTrans" cxnId="{A5C7A540-4D96-49AB-9E13-5B17B50CADB9}">
      <dgm:prSet/>
      <dgm:spPr/>
      <dgm:t>
        <a:bodyPr/>
        <a:lstStyle/>
        <a:p>
          <a:endParaRPr lang="en-US"/>
        </a:p>
      </dgm:t>
    </dgm:pt>
    <dgm:pt modelId="{A0A72ED1-51D6-46AE-AF82-B8DB27051857}" type="pres">
      <dgm:prSet presAssocID="{0395804A-1D18-4481-82DD-9370F2AA69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E2781A-4B8B-4EC5-BE3A-CB8DAE5BEBE6}" type="pres">
      <dgm:prSet presAssocID="{FB7A3841-CBBD-4B3B-A715-73BF72C2250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900324-12E8-4A32-9CA1-AB019588DC9C}" type="presOf" srcId="{0395804A-1D18-4481-82DD-9370F2AA69E9}" destId="{A0A72ED1-51D6-46AE-AF82-B8DB27051857}" srcOrd="0" destOrd="0" presId="urn:microsoft.com/office/officeart/2005/8/layout/vList2"/>
    <dgm:cxn modelId="{C632905A-3F1C-4559-976E-CD9C68E17511}" type="presOf" srcId="{FB7A3841-CBBD-4B3B-A715-73BF72C22504}" destId="{41E2781A-4B8B-4EC5-BE3A-CB8DAE5BEBE6}" srcOrd="0" destOrd="0" presId="urn:microsoft.com/office/officeart/2005/8/layout/vList2"/>
    <dgm:cxn modelId="{A5C7A540-4D96-49AB-9E13-5B17B50CADB9}" srcId="{0395804A-1D18-4481-82DD-9370F2AA69E9}" destId="{FB7A3841-CBBD-4B3B-A715-73BF72C22504}" srcOrd="0" destOrd="0" parTransId="{E0ADAA8F-E9C5-48D5-9950-2A7FCC0D05B5}" sibTransId="{D159CE7F-F381-48D3-827F-E64B06FFB7FD}"/>
    <dgm:cxn modelId="{34EEF854-77F9-462D-AB0A-43FDD63D6986}" type="presParOf" srcId="{A0A72ED1-51D6-46AE-AF82-B8DB27051857}" destId="{41E2781A-4B8B-4EC5-BE3A-CB8DAE5BEBE6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F220D6-C53D-4F4E-9527-519D71F9C6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32F2C2E-0298-40A2-A03B-05EF29057688}">
      <dgm:prSet/>
      <dgm:spPr/>
      <dgm:t>
        <a:bodyPr/>
        <a:lstStyle/>
        <a:p>
          <a:pPr algn="ctr" rtl="0"/>
          <a:r>
            <a:rPr lang="en-US" b="1" dirty="0" err="1" smtClean="0"/>
            <a:t>ማህበራዊ</a:t>
          </a:r>
          <a:r>
            <a:rPr lang="en-US" b="1" dirty="0" smtClean="0"/>
            <a:t> </a:t>
          </a:r>
          <a:r>
            <a:rPr lang="en-US" b="1" dirty="0" err="1" smtClean="0"/>
            <a:t>ፋይዳ</a:t>
          </a:r>
          <a:endParaRPr lang="en-US" b="1" dirty="0"/>
        </a:p>
      </dgm:t>
    </dgm:pt>
    <dgm:pt modelId="{F9D941ED-18A0-4558-B114-420AA25454B4}" type="parTrans" cxnId="{95B75614-ECFE-4EAE-8674-B1E3990819E0}">
      <dgm:prSet/>
      <dgm:spPr/>
      <dgm:t>
        <a:bodyPr/>
        <a:lstStyle/>
        <a:p>
          <a:endParaRPr lang="en-US"/>
        </a:p>
      </dgm:t>
    </dgm:pt>
    <dgm:pt modelId="{11816426-FD54-4610-B6F8-B396ECEB2925}" type="sibTrans" cxnId="{95B75614-ECFE-4EAE-8674-B1E3990819E0}">
      <dgm:prSet/>
      <dgm:spPr/>
      <dgm:t>
        <a:bodyPr/>
        <a:lstStyle/>
        <a:p>
          <a:endParaRPr lang="en-US"/>
        </a:p>
      </dgm:t>
    </dgm:pt>
    <dgm:pt modelId="{C24F93F1-D917-45E8-B416-63D916B8DBBA}" type="pres">
      <dgm:prSet presAssocID="{3CF220D6-C53D-4F4E-9527-519D71F9C6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6A0267-CE42-4C6C-B491-FDF0B31E41EA}" type="pres">
      <dgm:prSet presAssocID="{A32F2C2E-0298-40A2-A03B-05EF29057688}" presName="parentText" presStyleLbl="node1" presStyleIdx="0" presStyleCnt="1" custLinFactNeighborY="-2035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CE7B3-3EFD-4DCA-89A0-EF9ACD097638}" type="presOf" srcId="{3CF220D6-C53D-4F4E-9527-519D71F9C6A9}" destId="{C24F93F1-D917-45E8-B416-63D916B8DBBA}" srcOrd="0" destOrd="0" presId="urn:microsoft.com/office/officeart/2005/8/layout/vList2"/>
    <dgm:cxn modelId="{95B75614-ECFE-4EAE-8674-B1E3990819E0}" srcId="{3CF220D6-C53D-4F4E-9527-519D71F9C6A9}" destId="{A32F2C2E-0298-40A2-A03B-05EF29057688}" srcOrd="0" destOrd="0" parTransId="{F9D941ED-18A0-4558-B114-420AA25454B4}" sibTransId="{11816426-FD54-4610-B6F8-B396ECEB2925}"/>
    <dgm:cxn modelId="{55BC7E69-6333-4CF5-AB9E-13EB920FF210}" type="presOf" srcId="{A32F2C2E-0298-40A2-A03B-05EF29057688}" destId="{686A0267-CE42-4C6C-B491-FDF0B31E41EA}" srcOrd="0" destOrd="0" presId="urn:microsoft.com/office/officeart/2005/8/layout/vList2"/>
    <dgm:cxn modelId="{D7B2DB87-B0F4-49D0-B0C6-4DC54F0DF9AC}" type="presParOf" srcId="{C24F93F1-D917-45E8-B416-63D916B8DBBA}" destId="{686A0267-CE42-4C6C-B491-FDF0B31E41EA}" srcOrd="0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A3ACE2-BD4A-4AF3-95BA-020FE802E8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236E9BA-BB1F-4622-B277-F2BC1DED0ECD}">
      <dgm:prSet/>
      <dgm:spPr/>
      <dgm:t>
        <a:bodyPr/>
        <a:lstStyle/>
        <a:p>
          <a:pPr algn="ctr" rtl="0"/>
          <a:r>
            <a:rPr lang="en-US" b="1" dirty="0" err="1" smtClean="0"/>
            <a:t>ምጣኔሃብታዊ</a:t>
          </a:r>
          <a:r>
            <a:rPr lang="en-US" b="1" dirty="0" smtClean="0"/>
            <a:t> </a:t>
          </a:r>
          <a:r>
            <a:rPr lang="en-US" b="1" dirty="0" err="1" smtClean="0"/>
            <a:t>ፋይዳ</a:t>
          </a:r>
          <a:endParaRPr lang="en-US" b="1" dirty="0"/>
        </a:p>
      </dgm:t>
    </dgm:pt>
    <dgm:pt modelId="{655D9F9E-F25D-4B1F-B1D8-A6CB4F832F2E}" type="parTrans" cxnId="{FFE286F6-2F43-4DE7-97F7-1F1979A9D17E}">
      <dgm:prSet/>
      <dgm:spPr/>
      <dgm:t>
        <a:bodyPr/>
        <a:lstStyle/>
        <a:p>
          <a:endParaRPr lang="en-US"/>
        </a:p>
      </dgm:t>
    </dgm:pt>
    <dgm:pt modelId="{58870B5A-515C-4E55-AA61-ED79FBB1DCA7}" type="sibTrans" cxnId="{FFE286F6-2F43-4DE7-97F7-1F1979A9D17E}">
      <dgm:prSet/>
      <dgm:spPr/>
      <dgm:t>
        <a:bodyPr/>
        <a:lstStyle/>
        <a:p>
          <a:endParaRPr lang="en-US"/>
        </a:p>
      </dgm:t>
    </dgm:pt>
    <dgm:pt modelId="{3F2E34C9-E23F-4C15-8958-8F65AC41D9F8}" type="pres">
      <dgm:prSet presAssocID="{6DA3ACE2-BD4A-4AF3-95BA-020FE802E8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9F9BC7-E124-4ABF-BF30-427F8DB6EDFA}" type="pres">
      <dgm:prSet presAssocID="{D236E9BA-BB1F-4622-B277-F2BC1DED0EC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BB8420-C4CA-4E8F-A543-9F608B09F1CA}" type="presOf" srcId="{6DA3ACE2-BD4A-4AF3-95BA-020FE802E87E}" destId="{3F2E34C9-E23F-4C15-8958-8F65AC41D9F8}" srcOrd="0" destOrd="0" presId="urn:microsoft.com/office/officeart/2005/8/layout/vList2"/>
    <dgm:cxn modelId="{90604EC1-A128-4BE2-B0F5-9D1E09B08B9F}" type="presOf" srcId="{D236E9BA-BB1F-4622-B277-F2BC1DED0ECD}" destId="{1F9F9BC7-E124-4ABF-BF30-427F8DB6EDFA}" srcOrd="0" destOrd="0" presId="urn:microsoft.com/office/officeart/2005/8/layout/vList2"/>
    <dgm:cxn modelId="{FFE286F6-2F43-4DE7-97F7-1F1979A9D17E}" srcId="{6DA3ACE2-BD4A-4AF3-95BA-020FE802E87E}" destId="{D236E9BA-BB1F-4622-B277-F2BC1DED0ECD}" srcOrd="0" destOrd="0" parTransId="{655D9F9E-F25D-4B1F-B1D8-A6CB4F832F2E}" sibTransId="{58870B5A-515C-4E55-AA61-ED79FBB1DCA7}"/>
    <dgm:cxn modelId="{2E338899-AEAF-41F6-A585-B66F00483E09}" type="presParOf" srcId="{3F2E34C9-E23F-4C15-8958-8F65AC41D9F8}" destId="{1F9F9BC7-E124-4ABF-BF30-427F8DB6EDFA}" srcOrd="0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144C1D-545F-4D25-A4C9-139868EC6E3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3C040FC-9849-413E-8858-40378036F522}">
      <dgm:prSet/>
      <dgm:spPr/>
      <dgm:t>
        <a:bodyPr/>
        <a:lstStyle/>
        <a:p>
          <a:pPr algn="ctr" rtl="0"/>
          <a:r>
            <a:rPr lang="en-US" b="1" dirty="0" err="1" smtClean="0"/>
            <a:t>ፖለቲካዊ</a:t>
          </a:r>
          <a:r>
            <a:rPr lang="en-US" b="1" dirty="0" smtClean="0"/>
            <a:t> </a:t>
          </a:r>
          <a:r>
            <a:rPr lang="en-US" b="1" dirty="0" err="1" smtClean="0"/>
            <a:t>ፋይዳ</a:t>
          </a:r>
          <a:endParaRPr lang="en-US" b="1" dirty="0"/>
        </a:p>
      </dgm:t>
    </dgm:pt>
    <dgm:pt modelId="{2817D4F0-71B0-4357-BDCE-63749C938604}" type="parTrans" cxnId="{019B9B32-13FA-434B-B60A-CEAB12693A77}">
      <dgm:prSet/>
      <dgm:spPr/>
      <dgm:t>
        <a:bodyPr/>
        <a:lstStyle/>
        <a:p>
          <a:endParaRPr lang="en-US"/>
        </a:p>
      </dgm:t>
    </dgm:pt>
    <dgm:pt modelId="{EAAAF41C-0E57-48DB-BC7A-392EAED2B574}" type="sibTrans" cxnId="{019B9B32-13FA-434B-B60A-CEAB12693A77}">
      <dgm:prSet/>
      <dgm:spPr/>
      <dgm:t>
        <a:bodyPr/>
        <a:lstStyle/>
        <a:p>
          <a:endParaRPr lang="en-US"/>
        </a:p>
      </dgm:t>
    </dgm:pt>
    <dgm:pt modelId="{B1118AA2-5332-4124-8B27-EE3F0E19FE03}" type="pres">
      <dgm:prSet presAssocID="{DD144C1D-545F-4D25-A4C9-139868EC6E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B86760-038D-487E-9E6A-0B677200F3E0}" type="pres">
      <dgm:prSet presAssocID="{03C040FC-9849-413E-8858-40378036F52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9B9B32-13FA-434B-B60A-CEAB12693A77}" srcId="{DD144C1D-545F-4D25-A4C9-139868EC6E33}" destId="{03C040FC-9849-413E-8858-40378036F522}" srcOrd="0" destOrd="0" parTransId="{2817D4F0-71B0-4357-BDCE-63749C938604}" sibTransId="{EAAAF41C-0E57-48DB-BC7A-392EAED2B574}"/>
    <dgm:cxn modelId="{FF05D7D6-462D-499A-BF90-2F9165C0729F}" type="presOf" srcId="{03C040FC-9849-413E-8858-40378036F522}" destId="{F8B86760-038D-487E-9E6A-0B677200F3E0}" srcOrd="0" destOrd="0" presId="urn:microsoft.com/office/officeart/2005/8/layout/vList2"/>
    <dgm:cxn modelId="{1C51E112-1219-45DD-ABE5-762633CA4E21}" type="presOf" srcId="{DD144C1D-545F-4D25-A4C9-139868EC6E33}" destId="{B1118AA2-5332-4124-8B27-EE3F0E19FE03}" srcOrd="0" destOrd="0" presId="urn:microsoft.com/office/officeart/2005/8/layout/vList2"/>
    <dgm:cxn modelId="{0A0EC64F-0D19-4742-9C9D-9F5D250D65AB}" type="presParOf" srcId="{B1118AA2-5332-4124-8B27-EE3F0E19FE03}" destId="{F8B86760-038D-487E-9E6A-0B677200F3E0}" srcOrd="0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0539E84-8A8A-4BC7-BACA-455D0BDBD46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8C7BA14-5AAB-413F-BB0D-F61F511C0903}">
      <dgm:prSet/>
      <dgm:spPr/>
      <dgm:t>
        <a:bodyPr/>
        <a:lstStyle/>
        <a:p>
          <a:pPr algn="ctr" rtl="0"/>
          <a:r>
            <a:rPr lang="en-US" b="1" dirty="0" err="1" smtClean="0"/>
            <a:t>ባህላዊ</a:t>
          </a:r>
          <a:r>
            <a:rPr lang="en-US" b="1" dirty="0" smtClean="0"/>
            <a:t> </a:t>
          </a:r>
          <a:r>
            <a:rPr lang="en-US" b="1" dirty="0" err="1" smtClean="0"/>
            <a:t>ፋይዳ</a:t>
          </a:r>
          <a:endParaRPr lang="en-US" b="1" dirty="0"/>
        </a:p>
      </dgm:t>
    </dgm:pt>
    <dgm:pt modelId="{73B486DB-56CA-4800-ABFD-AD8B06B7C36B}" type="parTrans" cxnId="{AC13A0D8-2FAF-4FB1-B65B-29C1B8853C04}">
      <dgm:prSet/>
      <dgm:spPr/>
      <dgm:t>
        <a:bodyPr/>
        <a:lstStyle/>
        <a:p>
          <a:endParaRPr lang="en-US"/>
        </a:p>
      </dgm:t>
    </dgm:pt>
    <dgm:pt modelId="{70223E1A-738B-4C10-9A78-6847F3F2E86B}" type="sibTrans" cxnId="{AC13A0D8-2FAF-4FB1-B65B-29C1B8853C04}">
      <dgm:prSet/>
      <dgm:spPr/>
      <dgm:t>
        <a:bodyPr/>
        <a:lstStyle/>
        <a:p>
          <a:endParaRPr lang="en-US"/>
        </a:p>
      </dgm:t>
    </dgm:pt>
    <dgm:pt modelId="{9055A2C0-B6D4-49ED-A268-6CB25CDA49EA}" type="pres">
      <dgm:prSet presAssocID="{20539E84-8A8A-4BC7-BACA-455D0BDBD4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AABB43-5B97-472C-AE59-AE9F43F592C1}" type="pres">
      <dgm:prSet presAssocID="{38C7BA14-5AAB-413F-BB0D-F61F511C090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13A0D8-2FAF-4FB1-B65B-29C1B8853C04}" srcId="{20539E84-8A8A-4BC7-BACA-455D0BDBD46C}" destId="{38C7BA14-5AAB-413F-BB0D-F61F511C0903}" srcOrd="0" destOrd="0" parTransId="{73B486DB-56CA-4800-ABFD-AD8B06B7C36B}" sibTransId="{70223E1A-738B-4C10-9A78-6847F3F2E86B}"/>
    <dgm:cxn modelId="{C8E9324A-CDCF-4EC9-8EE7-A290ADE3A80A}" type="presOf" srcId="{38C7BA14-5AAB-413F-BB0D-F61F511C0903}" destId="{58AABB43-5B97-472C-AE59-AE9F43F592C1}" srcOrd="0" destOrd="0" presId="urn:microsoft.com/office/officeart/2005/8/layout/vList2"/>
    <dgm:cxn modelId="{DC2388AC-AEC8-4C72-84C7-D49B65C5E978}" type="presOf" srcId="{20539E84-8A8A-4BC7-BACA-455D0BDBD46C}" destId="{9055A2C0-B6D4-49ED-A268-6CB25CDA49EA}" srcOrd="0" destOrd="0" presId="urn:microsoft.com/office/officeart/2005/8/layout/vList2"/>
    <dgm:cxn modelId="{30BC95EB-E943-493B-907E-5853F4C46CAE}" type="presParOf" srcId="{9055A2C0-B6D4-49ED-A268-6CB25CDA49EA}" destId="{58AABB43-5B97-472C-AE59-AE9F43F592C1}" srcOrd="0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7841899-95E6-4318-A11E-2069880AC1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1B73136-223D-4908-AB75-A61CF1B75A84}">
      <dgm:prSet/>
      <dgm:spPr/>
      <dgm:t>
        <a:bodyPr/>
        <a:lstStyle/>
        <a:p>
          <a:pPr algn="ctr" rtl="0"/>
          <a:r>
            <a:rPr lang="en-US" b="1" dirty="0" err="1" smtClean="0"/>
            <a:t>አካባቢያዊ</a:t>
          </a:r>
          <a:r>
            <a:rPr lang="en-US" b="1" dirty="0" smtClean="0"/>
            <a:t> </a:t>
          </a:r>
          <a:r>
            <a:rPr lang="en-US" b="1" dirty="0" err="1" smtClean="0"/>
            <a:t>ፋይዳ</a:t>
          </a:r>
          <a:endParaRPr lang="en-US" b="1" dirty="0"/>
        </a:p>
      </dgm:t>
    </dgm:pt>
    <dgm:pt modelId="{AC83C798-3975-4226-A366-CFD667B3B477}" type="parTrans" cxnId="{7344A906-B3D3-4C57-B821-F9B1C909DC78}">
      <dgm:prSet/>
      <dgm:spPr/>
      <dgm:t>
        <a:bodyPr/>
        <a:lstStyle/>
        <a:p>
          <a:endParaRPr lang="en-US"/>
        </a:p>
      </dgm:t>
    </dgm:pt>
    <dgm:pt modelId="{F1B40CAF-9FF0-45CE-B189-E3C021D131A2}" type="sibTrans" cxnId="{7344A906-B3D3-4C57-B821-F9B1C909DC78}">
      <dgm:prSet/>
      <dgm:spPr/>
      <dgm:t>
        <a:bodyPr/>
        <a:lstStyle/>
        <a:p>
          <a:endParaRPr lang="en-US"/>
        </a:p>
      </dgm:t>
    </dgm:pt>
    <dgm:pt modelId="{955C07D6-CEA0-401E-B5BA-CA7596522915}" type="pres">
      <dgm:prSet presAssocID="{F7841899-95E6-4318-A11E-2069880AC1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A59C95-BEF2-4E40-939B-8D7AE55FB125}" type="pres">
      <dgm:prSet presAssocID="{71B73136-223D-4908-AB75-A61CF1B75A8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A906-B3D3-4C57-B821-F9B1C909DC78}" srcId="{F7841899-95E6-4318-A11E-2069880AC149}" destId="{71B73136-223D-4908-AB75-A61CF1B75A84}" srcOrd="0" destOrd="0" parTransId="{AC83C798-3975-4226-A366-CFD667B3B477}" sibTransId="{F1B40CAF-9FF0-45CE-B189-E3C021D131A2}"/>
    <dgm:cxn modelId="{8C7203E0-6041-41DA-85F2-D3FF23E5D5CD}" type="presOf" srcId="{F7841899-95E6-4318-A11E-2069880AC149}" destId="{955C07D6-CEA0-401E-B5BA-CA7596522915}" srcOrd="0" destOrd="0" presId="urn:microsoft.com/office/officeart/2005/8/layout/vList2"/>
    <dgm:cxn modelId="{9F2EA2BE-4CA3-40F0-A9AA-DCBCE1C1F749}" type="presOf" srcId="{71B73136-223D-4908-AB75-A61CF1B75A84}" destId="{45A59C95-BEF2-4E40-939B-8D7AE55FB125}" srcOrd="0" destOrd="0" presId="urn:microsoft.com/office/officeart/2005/8/layout/vList2"/>
    <dgm:cxn modelId="{D0DB9C4A-C0AB-4A7C-97BC-9526AC9F785F}" type="presParOf" srcId="{955C07D6-CEA0-401E-B5BA-CA7596522915}" destId="{45A59C95-BEF2-4E40-939B-8D7AE55FB125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1093F-AAFA-4DBD-89C2-734DC29A06C8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18379-5A21-4B5B-8379-F11D38159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8379-5A21-4B5B-8379-F11D381593B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14F092-D699-470F-B8D9-2516CDEA023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AB301A-F2DF-42E5-90BD-AE977C5FB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14F092-D699-470F-B8D9-2516CDEA023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B301A-F2DF-42E5-90BD-AE977C5FB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14F092-D699-470F-B8D9-2516CDEA023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B301A-F2DF-42E5-90BD-AE977C5FB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14F092-D699-470F-B8D9-2516CDEA023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B301A-F2DF-42E5-90BD-AE977C5FBF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14F092-D699-470F-B8D9-2516CDEA023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B301A-F2DF-42E5-90BD-AE977C5FBF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14F092-D699-470F-B8D9-2516CDEA023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B301A-F2DF-42E5-90BD-AE977C5FBF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14F092-D699-470F-B8D9-2516CDEA023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B301A-F2DF-42E5-90BD-AE977C5FB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14F092-D699-470F-B8D9-2516CDEA023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B301A-F2DF-42E5-90BD-AE977C5FBF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14F092-D699-470F-B8D9-2516CDEA023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B301A-F2DF-42E5-90BD-AE977C5FB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14F092-D699-470F-B8D9-2516CDEA023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B301A-F2DF-42E5-90BD-AE977C5FB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14F092-D699-470F-B8D9-2516CDEA023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AB301A-F2DF-42E5-90BD-AE977C5FBF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14F092-D699-470F-B8D9-2516CDEA023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AB301A-F2DF-42E5-90BD-AE977C5FB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advTm="300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3048000"/>
            <a:ext cx="5486400" cy="609600"/>
          </a:xfrm>
        </p:spPr>
        <p:txBody>
          <a:bodyPr>
            <a:noAutofit/>
          </a:bodyPr>
          <a:lstStyle/>
          <a:p>
            <a:pPr algn="ctr"/>
            <a:r>
              <a:rPr lang="am-ET" sz="4000" b="1" dirty="0" smtClean="0">
                <a:solidFill>
                  <a:schemeClr val="bg2">
                    <a:lumMod val="50000"/>
                  </a:schemeClr>
                </a:solidFill>
              </a:rPr>
              <a:t>መልካም እድሎች እና ፈተናዎች </a:t>
            </a:r>
            <a:endParaRPr lang="en-US" sz="4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en-US" sz="1800" b="1" dirty="0" smtClean="0">
              <a:solidFill>
                <a:schemeClr val="bg2">
                  <a:lumMod val="50000"/>
                </a:schemeClr>
              </a:solidFill>
              <a:latin typeface="Visual Geez Unicode" pitchFamily="2" charset="0"/>
            </a:endParaRPr>
          </a:p>
          <a:p>
            <a:pPr algn="ctr"/>
            <a:endParaRPr lang="en-US" sz="1800" b="1" dirty="0" smtClean="0">
              <a:solidFill>
                <a:schemeClr val="bg2">
                  <a:lumMod val="50000"/>
                </a:schemeClr>
              </a:solidFill>
              <a:latin typeface="Visual Geez Unicode" pitchFamily="2" charset="0"/>
            </a:endParaRPr>
          </a:p>
          <a:p>
            <a:pPr algn="ctr"/>
            <a:endParaRPr lang="en-US" sz="1800" b="1" dirty="0" smtClean="0">
              <a:solidFill>
                <a:schemeClr val="bg2">
                  <a:lumMod val="50000"/>
                </a:schemeClr>
              </a:solidFill>
              <a:latin typeface="Visual Geez Unicode" pitchFamily="2" charset="0"/>
            </a:endParaRPr>
          </a:p>
          <a:p>
            <a:r>
              <a:rPr lang="en-US" sz="1800" b="1" dirty="0" err="1" smtClean="0">
                <a:solidFill>
                  <a:schemeClr val="bg2">
                    <a:lumMod val="50000"/>
                  </a:schemeClr>
                </a:solidFill>
                <a:latin typeface="Visual Geez Unicode" pitchFamily="2" charset="0"/>
              </a:rPr>
              <a:t>አዘጋጅ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  <a:latin typeface="Visual Geez Unicode" pitchFamily="2" charset="0"/>
              </a:rPr>
              <a:t> </a:t>
            </a:r>
            <a:r>
              <a:rPr lang="en-US" sz="1800" b="1" dirty="0" err="1" smtClean="0">
                <a:solidFill>
                  <a:schemeClr val="bg2">
                    <a:lumMod val="50000"/>
                  </a:schemeClr>
                </a:solidFill>
                <a:latin typeface="Visual Geez Unicode" pitchFamily="2" charset="0"/>
              </a:rPr>
              <a:t>አህመድ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  <a:latin typeface="Visual Geez Unicode" pitchFamily="2" charset="0"/>
              </a:rPr>
              <a:t> </a:t>
            </a:r>
            <a:r>
              <a:rPr lang="en-US" sz="1800" b="1" dirty="0" err="1" smtClean="0">
                <a:solidFill>
                  <a:schemeClr val="bg2">
                    <a:lumMod val="50000"/>
                  </a:schemeClr>
                </a:solidFill>
                <a:latin typeface="Visual Geez Unicode" pitchFamily="2" charset="0"/>
              </a:rPr>
              <a:t>የሱፍ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  <a:latin typeface="Visual Geez Unicode" pitchFamily="2" charset="0"/>
              </a:rPr>
              <a:t> </a:t>
            </a:r>
            <a:endParaRPr lang="en-US" sz="1800" b="1" dirty="0">
              <a:solidFill>
                <a:schemeClr val="bg2">
                  <a:lumMod val="50000"/>
                </a:schemeClr>
              </a:solidFill>
              <a:latin typeface="Visual Geez Unicode" pitchFamily="2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304800"/>
          <a:ext cx="9144000" cy="2585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2300" dirty="0" err="1" smtClean="0">
                <a:latin typeface="Visual Geez Unicode" pitchFamily="2" charset="0"/>
              </a:rPr>
              <a:t>ስፖርት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የአንድን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ሃገር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ወይም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ከተማ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ሰላም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እና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ፀጥታ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ለማስከበር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ጉልህ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ሚና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ይጫወታል</a:t>
            </a:r>
            <a:r>
              <a:rPr lang="en-US" sz="2300" dirty="0" smtClean="0">
                <a:latin typeface="Visual Geez Unicode" pitchFamily="2" charset="0"/>
              </a:rPr>
              <a:t>። </a:t>
            </a:r>
          </a:p>
          <a:p>
            <a:pPr>
              <a:buFont typeface="Wingdings" pitchFamily="2" charset="2"/>
              <a:buChar char="v"/>
            </a:pPr>
            <a:endParaRPr lang="en-US" sz="2300" dirty="0" smtClean="0">
              <a:latin typeface="Visual Geez Unicode" pitchFamily="2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300" dirty="0" err="1" smtClean="0">
                <a:latin typeface="Visual Geez Unicode" pitchFamily="2" charset="0"/>
              </a:rPr>
              <a:t>ስፖርት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የፖለቲካ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ውጥረትን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የሚያረግብ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ልዩነትን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አቻችሎ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ማለፍ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የሚያስችል</a:t>
            </a:r>
            <a:r>
              <a:rPr lang="en-US" sz="2300" dirty="0" smtClean="0">
                <a:latin typeface="Visual Geez Unicode" pitchFamily="2" charset="0"/>
              </a:rPr>
              <a:t> ፣ </a:t>
            </a:r>
            <a:r>
              <a:rPr lang="en-US" sz="2300" dirty="0" err="1" smtClean="0">
                <a:latin typeface="Visual Geez Unicode" pitchFamily="2" charset="0"/>
              </a:rPr>
              <a:t>ለጋራ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እድገት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የጋራ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ጥረትን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የሚጠይቅ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እንዲሁም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በከተማችን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ብሎም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በሐገራችን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ባሉ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ሴክተሮች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ሁሉ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እምርታዊ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ለውጥ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ማምጣት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የሚያስችል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ምትአታዊ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ሴክተር</a:t>
            </a:r>
            <a:r>
              <a:rPr lang="en-US" sz="2300" dirty="0" smtClean="0">
                <a:latin typeface="Visual Geez Unicode" pitchFamily="2" charset="0"/>
              </a:rPr>
              <a:t>  </a:t>
            </a:r>
            <a:r>
              <a:rPr lang="en-US" sz="2300" dirty="0" err="1" smtClean="0">
                <a:latin typeface="Visual Geez Unicode" pitchFamily="2" charset="0"/>
              </a:rPr>
              <a:t>ነው</a:t>
            </a:r>
            <a:r>
              <a:rPr lang="en-US" sz="2300" dirty="0" smtClean="0">
                <a:latin typeface="Visual Geez Unicode" pitchFamily="2" charset="0"/>
              </a:rPr>
              <a:t>።</a:t>
            </a:r>
          </a:p>
          <a:p>
            <a:pPr algn="just">
              <a:buFont typeface="Wingdings" pitchFamily="2" charset="2"/>
              <a:buChar char="v"/>
            </a:pPr>
            <a:endParaRPr lang="en-US" sz="2300" dirty="0" smtClean="0">
              <a:latin typeface="Visual Geez Unicode" pitchFamily="2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2300" dirty="0" err="1" smtClean="0">
                <a:latin typeface="Visual Geez Unicode" pitchFamily="2" charset="0"/>
              </a:rPr>
              <a:t>ስፖርት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በፖለቲካ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ፓርቲዎች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መካከል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ያለውን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ልዩነት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በውይይት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በማጥበብ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ለጋራ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እድገት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ለጋራ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ልማት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የሚያነሳሳ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ነው</a:t>
            </a:r>
            <a:r>
              <a:rPr lang="en-US" sz="2300" dirty="0" smtClean="0">
                <a:latin typeface="Visual Geez Unicode" pitchFamily="2" charset="0"/>
              </a:rPr>
              <a:t>። </a:t>
            </a:r>
            <a:r>
              <a:rPr lang="en-US" sz="2300" dirty="0" err="1" smtClean="0">
                <a:latin typeface="Visual Geez Unicode" pitchFamily="2" charset="0"/>
              </a:rPr>
              <a:t>ከዚህ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ባሻገር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ደግሞ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ስፖርት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የፖለቲካ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እና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የእድገት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አጀንዳዎቻችነን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ለመሸጥ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የሚያስችል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ሲሆን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ስራዎችን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ከህዝብ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ጋር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በዘመቻ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ለመስራት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መንገድ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ይጠርጋል</a:t>
            </a:r>
            <a:r>
              <a:rPr lang="en-US" sz="2300" dirty="0" smtClean="0">
                <a:latin typeface="Visual Geez Unicode" pitchFamily="2" charset="0"/>
              </a:rPr>
              <a:t>።</a:t>
            </a:r>
          </a:p>
          <a:p>
            <a:pPr lvl="0">
              <a:buFont typeface="Wingdings" pitchFamily="2" charset="2"/>
              <a:buChar char="v"/>
            </a:pPr>
            <a:endParaRPr lang="en-US" sz="2300" dirty="0" smtClean="0">
              <a:latin typeface="Visual Geez Unicode" pitchFamily="2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300" dirty="0" err="1" smtClean="0">
                <a:latin typeface="Visual Geez Unicode" pitchFamily="2" charset="0"/>
              </a:rPr>
              <a:t>የከተማችነን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የመልካም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አስተዳደር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ውጤት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አጉልቶ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ያሳያል</a:t>
            </a:r>
            <a:endParaRPr lang="en-US" sz="2300" dirty="0" smtClean="0">
              <a:latin typeface="Visual Geez Unicode" pitchFamily="2" charset="0"/>
            </a:endParaRPr>
          </a:p>
          <a:p>
            <a:pPr lvl="0" algn="just">
              <a:buFont typeface="Wingdings" pitchFamily="2" charset="2"/>
              <a:buChar char="v"/>
            </a:pPr>
            <a:endParaRPr lang="en-US" sz="2300" dirty="0" smtClean="0">
              <a:latin typeface="Visual Geez Unicode" pitchFamily="2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300" dirty="0" err="1" smtClean="0">
                <a:latin typeface="Visual Geez Unicode" pitchFamily="2" charset="0"/>
              </a:rPr>
              <a:t>ህዝቡን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በአንድ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የፖለቲካ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ጥላ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ስር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እንዲጠለል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ማድረግ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ያስችላል</a:t>
            </a:r>
            <a:endParaRPr lang="en-US" sz="2300" dirty="0" smtClean="0">
              <a:latin typeface="Visual Geez Unicode" pitchFamily="2" charset="0"/>
            </a:endParaRP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304800"/>
          <a:ext cx="82296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US" sz="1800" dirty="0" err="1" smtClean="0">
                <a:latin typeface="Visual Geez Unicode" pitchFamily="2" charset="0"/>
              </a:rPr>
              <a:t>የሰሜን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ወሎ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ዞን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ማህበረሰብ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የአኗኗር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ዘይቤ</a:t>
            </a:r>
            <a:r>
              <a:rPr lang="en-US" sz="1800" dirty="0" smtClean="0">
                <a:latin typeface="Visual Geez Unicode" pitchFamily="2" charset="0"/>
              </a:rPr>
              <a:t> ፣ </a:t>
            </a:r>
            <a:r>
              <a:rPr lang="en-US" sz="1800" dirty="0" err="1" smtClean="0">
                <a:latin typeface="Visual Geez Unicode" pitchFamily="2" charset="0"/>
              </a:rPr>
              <a:t>ባህል</a:t>
            </a:r>
            <a:r>
              <a:rPr lang="en-US" sz="1800" dirty="0" smtClean="0">
                <a:latin typeface="Visual Geez Unicode" pitchFamily="2" charset="0"/>
              </a:rPr>
              <a:t> ፣ </a:t>
            </a:r>
            <a:r>
              <a:rPr lang="en-US" sz="1800" dirty="0" err="1" smtClean="0">
                <a:latin typeface="Visual Geez Unicode" pitchFamily="2" charset="0"/>
              </a:rPr>
              <a:t>ቋንቋ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እና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የማህበረሰቡን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እሴቶች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ለማስተዋወቅ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ጉልህ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ሚና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ይጫወታል</a:t>
            </a:r>
            <a:r>
              <a:rPr lang="en-US" sz="1800" dirty="0" smtClean="0">
                <a:latin typeface="Visual Geez Unicode" pitchFamily="2" charset="0"/>
              </a:rPr>
              <a:t>።</a:t>
            </a:r>
          </a:p>
          <a:p>
            <a:pPr lvl="0" algn="just">
              <a:buFont typeface="Wingdings" pitchFamily="2" charset="2"/>
              <a:buChar char="v"/>
            </a:pPr>
            <a:endParaRPr lang="en-US" sz="1800" dirty="0" smtClean="0">
              <a:latin typeface="Visual Geez Unicode" pitchFamily="2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1800" dirty="0" err="1" smtClean="0">
                <a:latin typeface="Visual Geez Unicode" pitchFamily="2" charset="0"/>
              </a:rPr>
              <a:t>የከተማችነን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ህብረተሰብ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ከገጠሩ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ማህበረሰብ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ጋር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በማስተሳሰር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የእደ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ጥበብ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ስራዎቻችን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እንዲለሙና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ከፍተኛ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የገቢ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ምንጮች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እንዲሆኑ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ማድረግ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ይቻላል</a:t>
            </a:r>
            <a:r>
              <a:rPr lang="en-US" sz="1800" dirty="0" smtClean="0">
                <a:latin typeface="Visual Geez Unicode" pitchFamily="2" charset="0"/>
              </a:rPr>
              <a:t>።</a:t>
            </a:r>
          </a:p>
          <a:p>
            <a:pPr lvl="0" algn="just">
              <a:buFont typeface="Wingdings" pitchFamily="2" charset="2"/>
              <a:buChar char="v"/>
            </a:pPr>
            <a:endParaRPr lang="en-US" sz="1800" dirty="0" smtClean="0">
              <a:latin typeface="Visual Geez Unicode" pitchFamily="2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1800" dirty="0" err="1" smtClean="0">
                <a:latin typeface="Visual Geez Unicode" pitchFamily="2" charset="0"/>
              </a:rPr>
              <a:t>በስታዲየሙ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አጋጣሚ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ቀና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የባህል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አመለካከትን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እና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ተቻችሎ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የመኖር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እሴትን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ማዳበር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ይቻላል</a:t>
            </a:r>
            <a:r>
              <a:rPr lang="en-US" sz="1800" dirty="0" smtClean="0">
                <a:latin typeface="Visual Geez Unicode" pitchFamily="2" charset="0"/>
              </a:rPr>
              <a:t>።</a:t>
            </a:r>
          </a:p>
          <a:p>
            <a:pPr lvl="0" algn="just">
              <a:buFont typeface="Wingdings" pitchFamily="2" charset="2"/>
              <a:buChar char="v"/>
            </a:pPr>
            <a:endParaRPr lang="en-US" sz="1800" dirty="0" smtClean="0">
              <a:latin typeface="Visual Geez Unicode" pitchFamily="2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1800" dirty="0" err="1" smtClean="0">
                <a:latin typeface="Visual Geez Unicode" pitchFamily="2" charset="0"/>
              </a:rPr>
              <a:t>እየጠፉ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ያሉ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ባህሎቻችን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እና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እሴቶቻችን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እንዳዲስ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ነፍስ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እንዲዘሩ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እና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በወጉ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እንዲጠበቁ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ለማድረግ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ምቹ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ሁኔታን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ፈጥሯል</a:t>
            </a:r>
            <a:r>
              <a:rPr lang="en-US" sz="1800" dirty="0" smtClean="0">
                <a:latin typeface="Visual Geez Unicode" pitchFamily="2" charset="0"/>
              </a:rPr>
              <a:t>።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3048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US" sz="2600" dirty="0" err="1" smtClean="0">
                <a:latin typeface="Visual Geez Unicode" pitchFamily="2" charset="0"/>
              </a:rPr>
              <a:t>የስፖርት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ማዘውተሪያውን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የህዝብ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እና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ለህዝብ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በማድረግ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የአካባቢውን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የተፈጥሮ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ሃብት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በወጉ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እንዲጠበቁ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እና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እንዲለሙ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ማድረግ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ያስችላል</a:t>
            </a:r>
            <a:r>
              <a:rPr lang="en-US" sz="2600" dirty="0" smtClean="0">
                <a:latin typeface="Visual Geez Unicode" pitchFamily="2" charset="0"/>
              </a:rPr>
              <a:t>።</a:t>
            </a:r>
          </a:p>
          <a:p>
            <a:pPr lvl="0" algn="just">
              <a:buFont typeface="Wingdings" pitchFamily="2" charset="2"/>
              <a:buChar char="v"/>
            </a:pPr>
            <a:endParaRPr lang="en-US" sz="2600" dirty="0" smtClean="0">
              <a:latin typeface="Visual Geez Unicode" pitchFamily="2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600" dirty="0" err="1" smtClean="0">
                <a:latin typeface="Visual Geez Unicode" pitchFamily="2" charset="0"/>
              </a:rPr>
              <a:t>ህዝብን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ባሳተፈ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መልኩ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የተራቆቱ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ቦታዎች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እንዲለሙና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እንዲጠበቁ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የማድረግ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ስራ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ለመስራት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አመች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ነው</a:t>
            </a:r>
            <a:r>
              <a:rPr lang="en-US" sz="2600" dirty="0" smtClean="0">
                <a:latin typeface="Visual Geez Unicode" pitchFamily="2" charset="0"/>
              </a:rPr>
              <a:t>።</a:t>
            </a:r>
          </a:p>
          <a:p>
            <a:pPr lvl="0" algn="just"/>
            <a:endParaRPr lang="en-US" sz="2600" dirty="0" smtClean="0">
              <a:latin typeface="Visual Geez Unicode" pitchFamily="2" charset="0"/>
            </a:endParaRPr>
          </a:p>
          <a:p>
            <a:pPr algn="ctr">
              <a:buNone/>
            </a:pPr>
            <a:r>
              <a:rPr lang="en-US" sz="2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isual Geez Unicode" pitchFamily="2" charset="0"/>
              </a:rPr>
              <a:t>ስታዲየሙ</a:t>
            </a:r>
            <a:r>
              <a:rPr lang="en-US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isual Geez Unicode" pitchFamily="2" charset="0"/>
              </a:rPr>
              <a:t> </a:t>
            </a:r>
            <a:r>
              <a:rPr lang="en-US" sz="2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isual Geez Unicode" pitchFamily="2" charset="0"/>
              </a:rPr>
              <a:t>ለከተማችን</a:t>
            </a:r>
            <a:r>
              <a:rPr lang="en-US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isual Geez Unicode" pitchFamily="2" charset="0"/>
              </a:rPr>
              <a:t> </a:t>
            </a:r>
            <a:r>
              <a:rPr lang="en-US" sz="2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isual Geez Unicode" pitchFamily="2" charset="0"/>
              </a:rPr>
              <a:t>ይዟቸው</a:t>
            </a:r>
            <a:r>
              <a:rPr lang="en-US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isual Geez Unicode" pitchFamily="2" charset="0"/>
              </a:rPr>
              <a:t> </a:t>
            </a:r>
            <a:r>
              <a:rPr lang="en-US" sz="2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isual Geez Unicode" pitchFamily="2" charset="0"/>
              </a:rPr>
              <a:t>የሚመጡ</a:t>
            </a:r>
            <a:r>
              <a:rPr lang="en-US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isual Geez Unicode" pitchFamily="2" charset="0"/>
              </a:rPr>
              <a:t> </a:t>
            </a:r>
            <a:r>
              <a:rPr lang="en-US" sz="2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isual Geez Unicode" pitchFamily="2" charset="0"/>
              </a:rPr>
              <a:t>ፈተናዎች</a:t>
            </a:r>
            <a:endParaRPr lang="en-US" sz="2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Visual Geez Unicode" pitchFamily="2" charset="0"/>
            </a:endParaRPr>
          </a:p>
          <a:p>
            <a:pPr algn="ctr">
              <a:buFont typeface="Wingdings" pitchFamily="2" charset="2"/>
              <a:buChar char="Ø"/>
            </a:pPr>
            <a:endParaRPr lang="en-US" sz="2600" dirty="0" smtClean="0">
              <a:latin typeface="Visual Geez Unicode" pitchFamily="2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600" dirty="0" err="1" smtClean="0">
                <a:latin typeface="Visual Geez Unicode" pitchFamily="2" charset="0"/>
              </a:rPr>
              <a:t>ከአካባቢው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ባህል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ይልቅ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በሰርጎገብ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ምዕራባውያን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ባህል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መጠመቅ</a:t>
            </a:r>
            <a:endParaRPr lang="en-US" sz="2600" dirty="0" smtClean="0">
              <a:latin typeface="Visual Geez Unicode" pitchFamily="2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600" dirty="0" err="1" smtClean="0">
                <a:latin typeface="Visual Geez Unicode" pitchFamily="2" charset="0"/>
              </a:rPr>
              <a:t>ግጭት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እና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ረብሻ</a:t>
            </a:r>
            <a:endParaRPr lang="en-US" sz="2600" dirty="0" smtClean="0">
              <a:latin typeface="Visual Geez Unicode" pitchFamily="2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600" dirty="0" err="1" smtClean="0">
                <a:latin typeface="Visual Geez Unicode" pitchFamily="2" charset="0"/>
              </a:rPr>
              <a:t>የሴተኛ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አዳሪዎች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መብዛት</a:t>
            </a:r>
            <a:endParaRPr lang="en-US" sz="2600" dirty="0" smtClean="0">
              <a:latin typeface="Visual Geez Unicode" pitchFamily="2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600" dirty="0" err="1" smtClean="0">
                <a:latin typeface="Visual Geez Unicode" pitchFamily="2" charset="0"/>
              </a:rPr>
              <a:t>አላስፈላጊ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እፆችን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የሚያዘዋውሩ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ሰዎች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መበራከት</a:t>
            </a:r>
            <a:endParaRPr lang="en-US" sz="2600" dirty="0" smtClean="0">
              <a:latin typeface="Visual Geez Unicode" pitchFamily="2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600" dirty="0" err="1" smtClean="0">
                <a:latin typeface="Visual Geez Unicode" pitchFamily="2" charset="0"/>
              </a:rPr>
              <a:t>ቀና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የግብረገብ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እሴቶቻችን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መለወጥ</a:t>
            </a:r>
            <a:endParaRPr lang="en-US" sz="2600" dirty="0" smtClean="0">
              <a:latin typeface="Visual Geez Unicode" pitchFamily="2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600" dirty="0" err="1" smtClean="0">
                <a:latin typeface="Visual Geez Unicode" pitchFamily="2" charset="0"/>
              </a:rPr>
              <a:t>የትራፊክ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መጨናነቅ</a:t>
            </a:r>
            <a:endParaRPr lang="en-US" sz="2600" dirty="0" smtClean="0">
              <a:latin typeface="Visual Geez Unicode" pitchFamily="2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600" dirty="0" err="1" smtClean="0">
                <a:latin typeface="Visual Geez Unicode" pitchFamily="2" charset="0"/>
              </a:rPr>
              <a:t>የስፖርት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ውድድሮችን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ለማዘጋጀት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እና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ለደህንነት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ስራዎች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ከፍተኛ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ወጭ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የሚጠይቅ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መሆኑ</a:t>
            </a:r>
            <a:endParaRPr lang="en-US" sz="2600" dirty="0" smtClean="0">
              <a:latin typeface="Visual Geez Unicode" pitchFamily="2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sz="2600" dirty="0" err="1" smtClean="0">
                <a:latin typeface="Visual Geez Unicode" pitchFamily="2" charset="0"/>
              </a:rPr>
              <a:t>የኑሮ</a:t>
            </a:r>
            <a:r>
              <a:rPr lang="en-US" sz="2600" dirty="0" smtClean="0">
                <a:latin typeface="Visual Geez Unicode" pitchFamily="2" charset="0"/>
              </a:rPr>
              <a:t> </a:t>
            </a:r>
            <a:r>
              <a:rPr lang="en-US" sz="2600" dirty="0" err="1" smtClean="0">
                <a:latin typeface="Visual Geez Unicode" pitchFamily="2" charset="0"/>
              </a:rPr>
              <a:t>ውድነት</a:t>
            </a:r>
            <a:r>
              <a:rPr lang="en-US" sz="2600" dirty="0" smtClean="0">
                <a:latin typeface="Visual Geez Unicode" pitchFamily="2" charset="0"/>
              </a:rPr>
              <a:t> 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3048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Visual Geez Unicode" pitchFamily="2" charset="0"/>
              </a:rPr>
              <a:t>መግቢያ</a:t>
            </a:r>
            <a:endParaRPr lang="en-US" sz="2400" dirty="0" smtClean="0">
              <a:latin typeface="Visual Geez Unicode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Visual Geez Unicode" pitchFamily="2" charset="0"/>
              </a:rPr>
              <a:t>ማህበራዊ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ፋይዳ</a:t>
            </a:r>
            <a:endParaRPr lang="en-US" sz="2400" dirty="0" smtClean="0">
              <a:latin typeface="Visual Geez Unicode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Visual Geez Unicode" pitchFamily="2" charset="0"/>
              </a:rPr>
              <a:t>ምጣኔ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ሃብታዊ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ፋይዳ</a:t>
            </a:r>
            <a:endParaRPr lang="en-US" sz="2400" dirty="0" smtClean="0">
              <a:latin typeface="Visual Geez Unicode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Visual Geez Unicode" pitchFamily="2" charset="0"/>
              </a:rPr>
              <a:t>ፖለቲካዊ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ፋይዳ</a:t>
            </a:r>
            <a:endParaRPr lang="en-US" sz="2400" dirty="0" smtClean="0">
              <a:latin typeface="Visual Geez Unicode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Visual Geez Unicode" pitchFamily="2" charset="0"/>
              </a:rPr>
              <a:t>ባህላዊ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ፋይዳ</a:t>
            </a:r>
            <a:endParaRPr lang="en-US" sz="2400" dirty="0">
              <a:latin typeface="Visual Geez Unicode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Visual Geez Unicode" pitchFamily="2" charset="0"/>
              </a:rPr>
              <a:t>አካባቢያዊ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ፋይዳ</a:t>
            </a:r>
            <a:endParaRPr lang="en-US" sz="2400" dirty="0" smtClean="0">
              <a:latin typeface="Visual Geez Unicode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err="1">
                <a:latin typeface="Visual Geez Unicode" pitchFamily="2" charset="0"/>
              </a:rPr>
              <a:t>ስታዲየሙ</a:t>
            </a:r>
            <a:r>
              <a:rPr lang="en-US" sz="2400" dirty="0">
                <a:latin typeface="Visual Geez Unicode" pitchFamily="2" charset="0"/>
              </a:rPr>
              <a:t> </a:t>
            </a:r>
            <a:r>
              <a:rPr lang="en-US" sz="2400" dirty="0" err="1">
                <a:latin typeface="Visual Geez Unicode" pitchFamily="2" charset="0"/>
              </a:rPr>
              <a:t>ለከተማችን</a:t>
            </a:r>
            <a:r>
              <a:rPr lang="en-US" sz="2400" dirty="0">
                <a:latin typeface="Visual Geez Unicode" pitchFamily="2" charset="0"/>
              </a:rPr>
              <a:t> </a:t>
            </a:r>
            <a:r>
              <a:rPr lang="en-US" sz="2400" dirty="0" err="1">
                <a:latin typeface="Visual Geez Unicode" pitchFamily="2" charset="0"/>
              </a:rPr>
              <a:t>ይዟቸው</a:t>
            </a:r>
            <a:r>
              <a:rPr lang="en-US" sz="2400" dirty="0">
                <a:latin typeface="Visual Geez Unicode" pitchFamily="2" charset="0"/>
              </a:rPr>
              <a:t> </a:t>
            </a:r>
            <a:r>
              <a:rPr lang="en-US" sz="2400" dirty="0" err="1">
                <a:latin typeface="Visual Geez Unicode" pitchFamily="2" charset="0"/>
              </a:rPr>
              <a:t>የሚመጡ</a:t>
            </a:r>
            <a:r>
              <a:rPr lang="en-US" sz="2400" dirty="0">
                <a:latin typeface="Visual Geez Unicode" pitchFamily="2" charset="0"/>
              </a:rPr>
              <a:t> </a:t>
            </a:r>
            <a:r>
              <a:rPr lang="en-US" sz="2400" dirty="0" err="1">
                <a:latin typeface="Visual Geez Unicode" pitchFamily="2" charset="0"/>
              </a:rPr>
              <a:t>ፈተናዎች</a:t>
            </a:r>
            <a:endParaRPr lang="en-US" sz="2400" dirty="0">
              <a:latin typeface="Visual Geez Unicode" pitchFamily="2" charset="0"/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800" dirty="0" err="1" smtClean="0">
                <a:latin typeface="Visual Geez Unicode" pitchFamily="2" charset="0"/>
              </a:rPr>
              <a:t>የስፖርት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ውድድር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አይነቶች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በቁጥር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እየጨመሩ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እና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በየትኛውም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የእድሜ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ክልል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ላይ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ያለን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ሰው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ሁሉ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ትኩረት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እየሳበ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ነው</a:t>
            </a:r>
            <a:r>
              <a:rPr lang="en-US" sz="1800" dirty="0" smtClean="0">
                <a:latin typeface="Visual Geez Unicode" pitchFamily="2" charset="0"/>
              </a:rPr>
              <a:t>። </a:t>
            </a:r>
            <a:r>
              <a:rPr lang="en-US" sz="1800" dirty="0" err="1" smtClean="0">
                <a:latin typeface="Visual Geez Unicode" pitchFamily="2" charset="0"/>
              </a:rPr>
              <a:t>አንዳንዶቹ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ትልቅ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አለማቀፋዊ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የስፖርት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ሁነቶች</a:t>
            </a:r>
            <a:r>
              <a:rPr lang="en-US" sz="1800" dirty="0" smtClean="0">
                <a:latin typeface="Visual Geez Unicode" pitchFamily="2" charset="0"/>
              </a:rPr>
              <a:t> (mega sport events) </a:t>
            </a:r>
            <a:r>
              <a:rPr lang="en-US" sz="1800" dirty="0" err="1" smtClean="0">
                <a:latin typeface="Visual Geez Unicode" pitchFamily="2" charset="0"/>
              </a:rPr>
              <a:t>ናቸው</a:t>
            </a:r>
            <a:r>
              <a:rPr lang="en-US" sz="1800" dirty="0" smtClean="0">
                <a:latin typeface="Visual Geez Unicode" pitchFamily="2" charset="0"/>
              </a:rPr>
              <a:t>።</a:t>
            </a:r>
          </a:p>
          <a:p>
            <a:pPr>
              <a:buFont typeface="Wingdings" pitchFamily="2" charset="2"/>
              <a:buChar char="v"/>
            </a:pPr>
            <a:endParaRPr lang="en-US" sz="1800" dirty="0" smtClean="0">
              <a:latin typeface="Visual Geez Unicode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1800" dirty="0" err="1" smtClean="0">
                <a:latin typeface="Visual Geez Unicode" pitchFamily="2" charset="0"/>
              </a:rPr>
              <a:t>ሆኖም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የነዚህን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አይነት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ውድድሮች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ለማዘጋጀት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እና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ለማስተናገድ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ብዙ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ሃገሮች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ወይም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ከተሞች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ፍላጎታቸው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የላቀ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ነው</a:t>
            </a:r>
            <a:r>
              <a:rPr lang="en-US" sz="1800" dirty="0" smtClean="0">
                <a:latin typeface="Visual Geez Unicode" pitchFamily="2" charset="0"/>
              </a:rPr>
              <a:t>። </a:t>
            </a:r>
          </a:p>
          <a:p>
            <a:pPr>
              <a:buFont typeface="Wingdings" pitchFamily="2" charset="2"/>
              <a:buChar char="v"/>
            </a:pPr>
            <a:endParaRPr lang="en-US" sz="1800" dirty="0" smtClean="0">
              <a:latin typeface="Visual Geez Unicode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1800" dirty="0" err="1" smtClean="0">
                <a:latin typeface="Visual Geez Unicode" pitchFamily="2" charset="0"/>
              </a:rPr>
              <a:t>ይሁን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እንጅ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ትላልቅ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የስፖርት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ሁነቶችን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ማዘጋጀት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እጅግ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በጣም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ፈታኝ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ሲሆን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ለመሰረተ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ልማት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ግንባታ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እና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ለደህንነት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ስራዎች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ከፍተኛ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ወጭ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የሚጠይቅ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ነው</a:t>
            </a:r>
            <a:r>
              <a:rPr lang="en-US" sz="1800" dirty="0" smtClean="0">
                <a:latin typeface="Visual Geez Unicode" pitchFamily="2" charset="0"/>
              </a:rPr>
              <a:t>።</a:t>
            </a:r>
          </a:p>
          <a:p>
            <a:pPr>
              <a:buFont typeface="Wingdings" pitchFamily="2" charset="2"/>
              <a:buChar char="v"/>
            </a:pPr>
            <a:endParaRPr lang="en-US" sz="1800" dirty="0" smtClean="0">
              <a:latin typeface="Visual Geez Unicode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1800" dirty="0" err="1" smtClean="0">
                <a:latin typeface="Visual Geez Unicode" pitchFamily="2" charset="0"/>
              </a:rPr>
              <a:t>ትልቅ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የስፖርት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ሁነቶችን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ማዘጋጀት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ለአስተናጋጁ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ከተማ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ወይም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ሐገር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ትልቅ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ማህበራዊ</a:t>
            </a:r>
            <a:r>
              <a:rPr lang="en-US" sz="1800" dirty="0" smtClean="0">
                <a:latin typeface="Visual Geez Unicode" pitchFamily="2" charset="0"/>
              </a:rPr>
              <a:t> ፣ </a:t>
            </a:r>
            <a:r>
              <a:rPr lang="en-US" sz="1800" dirty="0" err="1" smtClean="0">
                <a:latin typeface="Visual Geez Unicode" pitchFamily="2" charset="0"/>
              </a:rPr>
              <a:t>ኢኮኖሚያዊ</a:t>
            </a:r>
            <a:r>
              <a:rPr lang="en-US" sz="1800" dirty="0" smtClean="0">
                <a:latin typeface="Visual Geez Unicode" pitchFamily="2" charset="0"/>
              </a:rPr>
              <a:t> ፣ </a:t>
            </a:r>
            <a:r>
              <a:rPr lang="en-US" sz="1800" dirty="0" err="1" smtClean="0">
                <a:latin typeface="Visual Geez Unicode" pitchFamily="2" charset="0"/>
              </a:rPr>
              <a:t>ፖለቲካዊ</a:t>
            </a:r>
            <a:r>
              <a:rPr lang="en-US" sz="1800" dirty="0" smtClean="0">
                <a:latin typeface="Visual Geez Unicode" pitchFamily="2" charset="0"/>
              </a:rPr>
              <a:t> ፣ </a:t>
            </a:r>
            <a:r>
              <a:rPr lang="en-US" sz="1800" dirty="0" err="1" smtClean="0">
                <a:latin typeface="Visual Geez Unicode" pitchFamily="2" charset="0"/>
              </a:rPr>
              <a:t>ባህላዊ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እና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ተፈጥሯዊ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ልማት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አወንታዊ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ተፅእኖ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አለው</a:t>
            </a:r>
            <a:r>
              <a:rPr lang="en-US" sz="1800" dirty="0" smtClean="0">
                <a:latin typeface="Visual Geez Unicode" pitchFamily="2" charset="0"/>
              </a:rPr>
              <a:t>። </a:t>
            </a:r>
            <a:r>
              <a:rPr lang="en-US" sz="1800" dirty="0" err="1" smtClean="0">
                <a:latin typeface="Visual Geez Unicode" pitchFamily="2" charset="0"/>
              </a:rPr>
              <a:t>ከነዚህም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ጠቀሜታዎቹ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ውስጥ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የሚከተሉት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ይገኙበታል</a:t>
            </a:r>
            <a:endParaRPr lang="en-US" sz="1800" dirty="0" smtClean="0">
              <a:latin typeface="Visual Geez Unicode" pitchFamily="2" charset="0"/>
            </a:endParaRPr>
          </a:p>
          <a:p>
            <a:endParaRPr lang="en-US" sz="1800" dirty="0">
              <a:latin typeface="Visual Geez Unicode" pitchFamily="2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900" dirty="0" smtClean="0">
              <a:latin typeface="Visual Geez Unicode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900" dirty="0" err="1" smtClean="0">
                <a:latin typeface="Visual Geez Unicode" pitchFamily="2" charset="0"/>
              </a:rPr>
              <a:t>የምጣኔ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ሃብት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እድገት</a:t>
            </a:r>
            <a:endParaRPr lang="en-US" sz="1900" dirty="0" smtClean="0">
              <a:latin typeface="Visual Geez Unicode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900" dirty="0" err="1" smtClean="0">
                <a:latin typeface="Visual Geez Unicode" pitchFamily="2" charset="0"/>
              </a:rPr>
              <a:t>የመሰረተ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ልማት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ግንባታ</a:t>
            </a:r>
            <a:r>
              <a:rPr lang="en-US" sz="1900" dirty="0" smtClean="0">
                <a:latin typeface="Visual Geez Unicode" pitchFamily="2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900" dirty="0" err="1" smtClean="0">
                <a:latin typeface="Visual Geez Unicode" pitchFamily="2" charset="0"/>
              </a:rPr>
              <a:t>ጤናማና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ታታሪ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ትውልድን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ማፍራት</a:t>
            </a:r>
            <a:r>
              <a:rPr lang="en-US" sz="1900" dirty="0" smtClean="0">
                <a:latin typeface="Visual Geez Unicode" pitchFamily="2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900" dirty="0" err="1" smtClean="0">
                <a:latin typeface="Visual Geez Unicode" pitchFamily="2" charset="0"/>
              </a:rPr>
              <a:t>የመዋዕለ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ንዋይ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ፍሰት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መጨመር</a:t>
            </a:r>
            <a:r>
              <a:rPr lang="en-US" sz="1900" dirty="0" smtClean="0">
                <a:latin typeface="Visual Geez Unicode" pitchFamily="2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900" dirty="0" err="1" smtClean="0">
                <a:latin typeface="Visual Geez Unicode" pitchFamily="2" charset="0"/>
              </a:rPr>
              <a:t>የስራ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እድልን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መፍጠር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እና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የከተሞች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መስፋፋት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ናቸው</a:t>
            </a:r>
            <a:r>
              <a:rPr lang="en-US" sz="1900" dirty="0" smtClean="0">
                <a:latin typeface="Visual Geez Unicode" pitchFamily="2" charset="0"/>
              </a:rPr>
              <a:t>።</a:t>
            </a:r>
          </a:p>
          <a:p>
            <a:pPr algn="just">
              <a:buNone/>
            </a:pPr>
            <a:endParaRPr lang="en-US" sz="1900" dirty="0" smtClean="0">
              <a:latin typeface="Visual Geez Unicode" pitchFamily="2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900" dirty="0" err="1" smtClean="0">
                <a:latin typeface="Visual Geez Unicode" pitchFamily="2" charset="0"/>
              </a:rPr>
              <a:t>በስፖርት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እና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በቱሪዝም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መካከል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ያለው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ግኑኝነት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ተመጋጋቢ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በመሆኑ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ፈጣን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እምርታዊ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ለውጥን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አሳይቷል</a:t>
            </a:r>
            <a:r>
              <a:rPr lang="en-US" sz="1900" dirty="0" smtClean="0">
                <a:latin typeface="Visual Geez Unicode" pitchFamily="2" charset="0"/>
              </a:rPr>
              <a:t>። </a:t>
            </a:r>
            <a:r>
              <a:rPr lang="en-US" sz="1900" dirty="0" err="1" smtClean="0">
                <a:latin typeface="Visual Geez Unicode" pitchFamily="2" charset="0"/>
              </a:rPr>
              <a:t>የነዚህ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ሁለት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ኢንዱስትሪዎች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ጥምረትም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ዛሬ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ላይ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የስፖርት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ቱሪዝምን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ፈጥሯል</a:t>
            </a:r>
            <a:r>
              <a:rPr lang="en-US" sz="1900" dirty="0" smtClean="0">
                <a:latin typeface="Visual Geez Unicode" pitchFamily="2" charset="0"/>
              </a:rPr>
              <a:t>።</a:t>
            </a:r>
          </a:p>
          <a:p>
            <a:pPr algn="just">
              <a:buFont typeface="Wingdings" pitchFamily="2" charset="2"/>
              <a:buChar char="v"/>
            </a:pPr>
            <a:endParaRPr lang="en-US" sz="1900" dirty="0" smtClean="0">
              <a:latin typeface="Visual Geez Unicode" pitchFamily="2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000" dirty="0" err="1" smtClean="0">
                <a:latin typeface="Visual Geez Unicode" pitchFamily="2" charset="0"/>
              </a:rPr>
              <a:t>የስፖርት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ቱሪዝም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ባለፉት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አስርት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አመታት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እጅግ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በፍጥነት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በማደግ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ላይ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የሚገኝ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የቱሪዝም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ኢንዱስትሪ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ዘርፍ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ነው</a:t>
            </a:r>
            <a:r>
              <a:rPr lang="en-US" sz="2000" dirty="0" smtClean="0">
                <a:latin typeface="Visual Geez Unicode" pitchFamily="2" charset="0"/>
              </a:rPr>
              <a:t>።</a:t>
            </a:r>
          </a:p>
          <a:p>
            <a:pPr algn="just">
              <a:buFont typeface="Wingdings" pitchFamily="2" charset="2"/>
              <a:buChar char="v"/>
            </a:pPr>
            <a:endParaRPr lang="en-US" sz="2000" dirty="0" smtClean="0">
              <a:latin typeface="Visual Geez Unicode" pitchFamily="2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000" dirty="0" err="1" smtClean="0">
                <a:latin typeface="Visual Geez Unicode" pitchFamily="2" charset="0"/>
              </a:rPr>
              <a:t>የስፖርት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ቱሪዝም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በአለም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ዙርያ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ለብዙ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ሰዎች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ትልቅ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የማህበራዊ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እና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የምጣኔ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ሐብት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የገቢ</a:t>
            </a:r>
            <a:r>
              <a:rPr lang="en-US" sz="2000" dirty="0" smtClean="0">
                <a:latin typeface="Visual Geez Unicode" pitchFamily="2" charset="0"/>
              </a:rPr>
              <a:t> </a:t>
            </a:r>
            <a:r>
              <a:rPr lang="en-US" sz="2000" dirty="0" err="1" smtClean="0">
                <a:latin typeface="Visual Geez Unicode" pitchFamily="2" charset="0"/>
              </a:rPr>
              <a:t>ምንጭ</a:t>
            </a:r>
            <a:r>
              <a:rPr lang="en-US" sz="2000" dirty="0" smtClean="0">
                <a:latin typeface="Visual Geez Unicode" pitchFamily="2" charset="0"/>
              </a:rPr>
              <a:t>  </a:t>
            </a:r>
            <a:r>
              <a:rPr lang="en-US" sz="2000" dirty="0" err="1" smtClean="0">
                <a:latin typeface="Visual Geez Unicode" pitchFamily="2" charset="0"/>
              </a:rPr>
              <a:t>ነው</a:t>
            </a:r>
            <a:r>
              <a:rPr lang="en-US" sz="2000" dirty="0" smtClean="0">
                <a:latin typeface="Visual Geez Unicode" pitchFamily="2" charset="0"/>
              </a:rPr>
              <a:t> ።</a:t>
            </a:r>
          </a:p>
          <a:p>
            <a:pPr algn="just">
              <a:buFont typeface="Wingdings" pitchFamily="2" charset="2"/>
              <a:buChar char="v"/>
            </a:pPr>
            <a:endParaRPr lang="en-US" sz="1900" dirty="0" smtClean="0">
              <a:latin typeface="Visual Geez Unicode" pitchFamily="2" charset="0"/>
            </a:endParaRPr>
          </a:p>
          <a:p>
            <a:pPr>
              <a:buNone/>
            </a:pPr>
            <a:endParaRPr lang="en-US" sz="1900" dirty="0" smtClean="0">
              <a:latin typeface="Visual Geez Unicode" pitchFamily="2" charset="0"/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8153400" cy="5943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en-US" sz="2300" dirty="0" smtClean="0">
              <a:latin typeface="Visual Geez Unicode" pitchFamily="2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300" dirty="0" err="1" smtClean="0">
                <a:latin typeface="Visual Geez Unicode" pitchFamily="2" charset="0"/>
              </a:rPr>
              <a:t>የስፖርት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ቱሪዝም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የሐገር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ውስጥ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እና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የውጭ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ሐገር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ተሳታፊዎችንም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ሆነ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ተመልካቾችን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የመሳብ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አቅም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አለው</a:t>
            </a:r>
            <a:r>
              <a:rPr lang="en-US" sz="2300" dirty="0" smtClean="0">
                <a:latin typeface="Visual Geez Unicode" pitchFamily="2" charset="0"/>
              </a:rPr>
              <a:t>። </a:t>
            </a:r>
            <a:r>
              <a:rPr lang="en-US" sz="2300" dirty="0" err="1" smtClean="0">
                <a:latin typeface="Visual Geez Unicode" pitchFamily="2" charset="0"/>
              </a:rPr>
              <a:t>በዚህም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ምክኒያት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ለምጣኔ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ሃብት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እና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ለከተማ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እድገት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ትልቅ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አፅተዋፅኦ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አለው</a:t>
            </a:r>
            <a:r>
              <a:rPr lang="en-US" sz="2300" dirty="0" smtClean="0">
                <a:latin typeface="Visual Geez Unicode" pitchFamily="2" charset="0"/>
              </a:rPr>
              <a:t>። </a:t>
            </a:r>
            <a:r>
              <a:rPr lang="en-US" sz="2300" dirty="0" err="1" smtClean="0">
                <a:latin typeface="Visual Geez Unicode" pitchFamily="2" charset="0"/>
              </a:rPr>
              <a:t>ለምሳሌ</a:t>
            </a:r>
            <a:r>
              <a:rPr lang="en-US" sz="2300" dirty="0" smtClean="0">
                <a:latin typeface="Visual Geez Unicode" pitchFamily="2" charset="0"/>
              </a:rPr>
              <a:t> </a:t>
            </a:r>
          </a:p>
          <a:p>
            <a:pPr algn="just">
              <a:buNone/>
            </a:pPr>
            <a:endParaRPr lang="en-US" sz="2300" dirty="0" smtClean="0">
              <a:latin typeface="Visual Geez Unicode" pitchFamily="2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300" dirty="0" err="1" smtClean="0">
                <a:latin typeface="Visual Geez Unicode" pitchFamily="2" charset="0"/>
              </a:rPr>
              <a:t>ገቢን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ይጨምራል</a:t>
            </a:r>
            <a:r>
              <a:rPr lang="en-US" sz="2300" dirty="0" smtClean="0">
                <a:latin typeface="Visual Geez Unicode" pitchFamily="2" charset="0"/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300" dirty="0" err="1" smtClean="0">
                <a:latin typeface="Visual Geez Unicode" pitchFamily="2" charset="0"/>
              </a:rPr>
              <a:t>የዋጋ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ግሽበትን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ያረግባል</a:t>
            </a:r>
            <a:r>
              <a:rPr lang="en-US" sz="2300" dirty="0" smtClean="0">
                <a:latin typeface="Visual Geez Unicode" pitchFamily="2" charset="0"/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300" dirty="0" err="1" smtClean="0">
                <a:latin typeface="Visual Geez Unicode" pitchFamily="2" charset="0"/>
              </a:rPr>
              <a:t>ትኩረት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ያላገኙ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ከተሞች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ትኩረት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እንዲደረግባቸው</a:t>
            </a:r>
            <a:r>
              <a:rPr lang="en-US" sz="2300" dirty="0" smtClean="0">
                <a:latin typeface="Visual Geez Unicode" pitchFamily="2" charset="0"/>
              </a:rPr>
              <a:t> </a:t>
            </a:r>
            <a:r>
              <a:rPr lang="en-US" sz="2300" dirty="0" err="1" smtClean="0">
                <a:latin typeface="Visual Geez Unicode" pitchFamily="2" charset="0"/>
              </a:rPr>
              <a:t>ያስችላል</a:t>
            </a:r>
            <a:r>
              <a:rPr lang="en-US" sz="2300" dirty="0" smtClean="0">
                <a:latin typeface="Visual Geez Unicode" pitchFamily="2" charset="0"/>
              </a:rPr>
              <a:t>።</a:t>
            </a:r>
          </a:p>
          <a:p>
            <a:pPr algn="just">
              <a:buNone/>
            </a:pPr>
            <a:endParaRPr lang="en-US" sz="2300" dirty="0" smtClean="0">
              <a:latin typeface="Visual Geez Unicode" pitchFamily="2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err="1" smtClean="0">
                <a:latin typeface="Visual Geez Unicode" pitchFamily="2" charset="0"/>
              </a:rPr>
              <a:t>የሸህ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ሙሐመድ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ሁሴን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አል-አሙዲ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የወልድያ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ስታድየም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ሁለገብ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ስታዲየም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ሲሆን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በውስጡ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ከእግር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ኳስ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መጫወቻነት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ባለፈ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የመዋኛ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ገንዳ</a:t>
            </a:r>
            <a:r>
              <a:rPr lang="en-US" sz="2400" dirty="0" smtClean="0">
                <a:latin typeface="Visual Geez Unicode" pitchFamily="2" charset="0"/>
              </a:rPr>
              <a:t> ፣ </a:t>
            </a:r>
            <a:r>
              <a:rPr lang="en-US" sz="2400" dirty="0" err="1" smtClean="0">
                <a:latin typeface="Visual Geez Unicode" pitchFamily="2" charset="0"/>
              </a:rPr>
              <a:t>የመሮጫ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ትራክ</a:t>
            </a:r>
            <a:r>
              <a:rPr lang="en-US" sz="2400" dirty="0" smtClean="0">
                <a:latin typeface="Visual Geez Unicode" pitchFamily="2" charset="0"/>
              </a:rPr>
              <a:t> ፣ </a:t>
            </a:r>
            <a:r>
              <a:rPr lang="en-US" sz="2400" dirty="0" err="1" smtClean="0">
                <a:latin typeface="Visual Geez Unicode" pitchFamily="2" charset="0"/>
              </a:rPr>
              <a:t>የቅርጫት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ኳስ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ኮርት</a:t>
            </a:r>
            <a:r>
              <a:rPr lang="en-US" sz="2400" dirty="0" smtClean="0">
                <a:latin typeface="Visual Geez Unicode" pitchFamily="2" charset="0"/>
              </a:rPr>
              <a:t> ፣ </a:t>
            </a:r>
            <a:r>
              <a:rPr lang="en-US" sz="2400" dirty="0" err="1" smtClean="0">
                <a:latin typeface="Visual Geez Unicode" pitchFamily="2" charset="0"/>
              </a:rPr>
              <a:t>የፊልድ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ቴኒስ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እና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ሌላም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የአትሌቲክስ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ፋሲሊቲዎችን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አሟልቶ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የያዘ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ነው</a:t>
            </a:r>
            <a:r>
              <a:rPr lang="en-US" sz="2400" dirty="0" smtClean="0">
                <a:latin typeface="Visual Geez Unicode" pitchFamily="2" charset="0"/>
              </a:rPr>
              <a:t>።</a:t>
            </a:r>
          </a:p>
          <a:p>
            <a:pPr algn="just">
              <a:buFont typeface="Wingdings" pitchFamily="2" charset="2"/>
              <a:buChar char="v"/>
            </a:pPr>
            <a:endParaRPr lang="en-US" sz="2400" dirty="0" smtClean="0">
              <a:latin typeface="Visual Geez Unicode" pitchFamily="2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err="1" smtClean="0">
                <a:latin typeface="Visual Geez Unicode" pitchFamily="2" charset="0"/>
              </a:rPr>
              <a:t>የስታዲየሙ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ግንባታ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በአምስት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ዓመት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ውስጥ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ለማጠናቀቅ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ታስቦ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ግንባታው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የተጀመረው</a:t>
            </a:r>
            <a:r>
              <a:rPr lang="en-US" sz="2400" dirty="0" smtClean="0">
                <a:latin typeface="Visual Geez Unicode" pitchFamily="2" charset="0"/>
              </a:rPr>
              <a:t> በ2003 </a:t>
            </a:r>
            <a:r>
              <a:rPr lang="en-US" sz="2400" dirty="0" err="1" smtClean="0">
                <a:latin typeface="Visual Geez Unicode" pitchFamily="2" charset="0"/>
              </a:rPr>
              <a:t>ዓ.ም</a:t>
            </a:r>
            <a:r>
              <a:rPr lang="en-US" sz="2400" dirty="0" smtClean="0">
                <a:latin typeface="Visual Geez Unicode" pitchFamily="2" charset="0"/>
              </a:rPr>
              <a:t> </a:t>
            </a:r>
            <a:r>
              <a:rPr lang="en-US" sz="2400" dirty="0" err="1" smtClean="0">
                <a:latin typeface="Visual Geez Unicode" pitchFamily="2" charset="0"/>
              </a:rPr>
              <a:t>ነበር</a:t>
            </a:r>
            <a:r>
              <a:rPr lang="en-US" sz="2400" dirty="0" smtClean="0">
                <a:latin typeface="Visual Geez Unicode" pitchFamily="2" charset="0"/>
              </a:rPr>
              <a:t>። </a:t>
            </a:r>
          </a:p>
          <a:p>
            <a:pPr algn="just">
              <a:buNone/>
            </a:pPr>
            <a:endParaRPr lang="en-US" sz="2300" dirty="0" smtClean="0">
              <a:latin typeface="Visual Geez Unicode" pitchFamily="2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1900" dirty="0" err="1" smtClean="0">
                <a:latin typeface="Visual Geez Unicode" pitchFamily="2" charset="0"/>
              </a:rPr>
              <a:t>የአካባቢውን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ማህበረሰብ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የሚያስተሳስር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እና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አንድነትን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የመፍጠር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ሚና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ይኖረዋል</a:t>
            </a:r>
            <a:r>
              <a:rPr lang="en-US" sz="1900" dirty="0" smtClean="0">
                <a:latin typeface="Visual Geez Unicode" pitchFamily="2" charset="0"/>
              </a:rPr>
              <a:t>።</a:t>
            </a:r>
          </a:p>
          <a:p>
            <a:pPr lvl="0">
              <a:buFont typeface="Wingdings" pitchFamily="2" charset="2"/>
              <a:buChar char="v"/>
            </a:pPr>
            <a:endParaRPr lang="en-US" sz="1900" dirty="0" smtClean="0">
              <a:latin typeface="Visual Geez Unicode" pitchFamily="2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1900" dirty="0" err="1" smtClean="0">
                <a:latin typeface="Visual Geez Unicode" pitchFamily="2" charset="0"/>
              </a:rPr>
              <a:t>የማህበረሰባችነን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አካላዊ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እና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አዕምሯዊ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ጤና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እንዲጎለብት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ያስችለናል</a:t>
            </a:r>
            <a:endParaRPr lang="en-US" sz="1900" dirty="0" smtClean="0">
              <a:latin typeface="Visual Geez Unicode" pitchFamily="2" charset="0"/>
            </a:endParaRPr>
          </a:p>
          <a:p>
            <a:pPr lvl="0">
              <a:buFont typeface="Wingdings" pitchFamily="2" charset="2"/>
              <a:buChar char="v"/>
            </a:pPr>
            <a:endParaRPr lang="en-US" sz="1900" dirty="0" smtClean="0">
              <a:latin typeface="Visual Geez Unicode" pitchFamily="2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1900" dirty="0" err="1" smtClean="0">
                <a:latin typeface="Visual Geez Unicode" pitchFamily="2" charset="0"/>
              </a:rPr>
              <a:t>በከተማችን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እና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በሌሎች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ከተሞች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መካከል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የህዝብ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ለህዝብ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ግኑኝነታችን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እንዲጠነክር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ምክኒያት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ነው</a:t>
            </a:r>
            <a:r>
              <a:rPr lang="en-US" sz="1900" dirty="0" smtClean="0">
                <a:latin typeface="Visual Geez Unicode" pitchFamily="2" charset="0"/>
              </a:rPr>
              <a:t>።</a:t>
            </a:r>
          </a:p>
          <a:p>
            <a:pPr lvl="0">
              <a:buFont typeface="Wingdings" pitchFamily="2" charset="2"/>
              <a:buChar char="v"/>
            </a:pPr>
            <a:endParaRPr lang="en-US" sz="1900" dirty="0" smtClean="0">
              <a:latin typeface="Visual Geez Unicode" pitchFamily="2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1900" dirty="0" err="1" smtClean="0">
                <a:latin typeface="Visual Geez Unicode" pitchFamily="2" charset="0"/>
              </a:rPr>
              <a:t>ለከተማችን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መስፋፍት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እና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እድገት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ጉልህ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ሚና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ይጫወታል</a:t>
            </a:r>
            <a:endParaRPr lang="en-US" sz="1900" dirty="0" smtClean="0">
              <a:latin typeface="Visual Geez Unicode" pitchFamily="2" charset="0"/>
            </a:endParaRPr>
          </a:p>
          <a:p>
            <a:pPr lvl="0">
              <a:buFont typeface="Wingdings" pitchFamily="2" charset="2"/>
              <a:buChar char="v"/>
            </a:pPr>
            <a:endParaRPr lang="en-US" sz="1900" dirty="0" smtClean="0">
              <a:latin typeface="Visual Geez Unicode" pitchFamily="2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1900" dirty="0" err="1" smtClean="0">
                <a:latin typeface="Visual Geez Unicode" pitchFamily="2" charset="0"/>
              </a:rPr>
              <a:t>ኢትዮጲያ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ከምስራቅ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አፍሪካ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ጋር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በሚኖራት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የእግር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ኳስ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ጨዋታ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ወይም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ሌላ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ስፖርታዊ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ግጥሚያዎች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ማህበራዊ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እና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ባህላዊ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ገፅታዋን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ለማስተዋወቅ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ይረዳል</a:t>
            </a:r>
            <a:r>
              <a:rPr lang="en-US" sz="1900" dirty="0" smtClean="0">
                <a:latin typeface="Visual Geez Unicode" pitchFamily="2" charset="0"/>
              </a:rPr>
              <a:t>።</a:t>
            </a:r>
          </a:p>
          <a:p>
            <a:pPr lvl="0">
              <a:buFont typeface="Wingdings" pitchFamily="2" charset="2"/>
              <a:buChar char="v"/>
            </a:pPr>
            <a:endParaRPr lang="en-US" sz="1900" dirty="0" smtClean="0">
              <a:latin typeface="Visual Geez Unicode" pitchFamily="2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1900" dirty="0" err="1" smtClean="0">
                <a:latin typeface="Visual Geez Unicode" pitchFamily="2" charset="0"/>
              </a:rPr>
              <a:t>የመቻቻል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እሴታችን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እንዲጎለብት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ያደርጋል</a:t>
            </a:r>
            <a:endParaRPr lang="en-US" sz="1900" dirty="0" smtClean="0">
              <a:latin typeface="Visual Geez Unicode" pitchFamily="2" charset="0"/>
            </a:endParaRPr>
          </a:p>
          <a:p>
            <a:pPr lvl="0">
              <a:buFont typeface="Wingdings" pitchFamily="2" charset="2"/>
              <a:buChar char="v"/>
            </a:pPr>
            <a:endParaRPr lang="en-US" sz="1900" dirty="0" smtClean="0">
              <a:latin typeface="Visual Geez Unicode" pitchFamily="2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1900" dirty="0" err="1" smtClean="0">
                <a:latin typeface="Visual Geez Unicode" pitchFamily="2" charset="0"/>
              </a:rPr>
              <a:t>የከተማችን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አገ</a:t>
            </a:r>
            <a:r>
              <a:rPr lang="en-US" sz="1900" dirty="0" smtClean="0">
                <a:latin typeface="Visual Geez Unicode" pitchFamily="2" charset="0"/>
              </a:rPr>
              <a:t>/</a:t>
            </a:r>
            <a:r>
              <a:rPr lang="en-US" sz="1900" dirty="0" err="1" smtClean="0">
                <a:latin typeface="Visual Geez Unicode" pitchFamily="2" charset="0"/>
              </a:rPr>
              <a:t>ሰጭ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ተቋማት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ጥራት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እና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ተወዳዳሪነት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እንዲኖራቸው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ምቹ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ሁኔታን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ይፈጥራል</a:t>
            </a:r>
            <a:r>
              <a:rPr lang="en-US" sz="1900" dirty="0" smtClean="0">
                <a:latin typeface="Visual Geez Unicode" pitchFamily="2" charset="0"/>
              </a:rPr>
              <a:t>።</a:t>
            </a:r>
          </a:p>
          <a:p>
            <a:pPr lvl="0">
              <a:buFont typeface="Wingdings" pitchFamily="2" charset="2"/>
              <a:buChar char="v"/>
            </a:pPr>
            <a:endParaRPr lang="en-US" sz="1900" dirty="0" smtClean="0">
              <a:latin typeface="Visual Geez Unicode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1900" dirty="0" err="1" smtClean="0">
                <a:latin typeface="Visual Geez Unicode" pitchFamily="2" charset="0"/>
              </a:rPr>
              <a:t>ወንጀል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እንዲቀንስ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እና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ፀረ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ማህበራዊ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ባህርያት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እንዲወገዱ</a:t>
            </a:r>
            <a:r>
              <a:rPr lang="en-US" sz="1900" dirty="0" smtClean="0">
                <a:latin typeface="Visual Geez Unicode" pitchFamily="2" charset="0"/>
              </a:rPr>
              <a:t> </a:t>
            </a:r>
            <a:r>
              <a:rPr lang="en-US" sz="1900" dirty="0" err="1" smtClean="0">
                <a:latin typeface="Visual Geez Unicode" pitchFamily="2" charset="0"/>
              </a:rPr>
              <a:t>ያስችላል</a:t>
            </a:r>
            <a:endParaRPr lang="en-US" sz="1900" dirty="0" smtClean="0">
              <a:latin typeface="Visual Geez Unicode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228600"/>
          <a:ext cx="7848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8229600" cy="5715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900" dirty="0" err="1" smtClean="0">
                <a:latin typeface="Visual Geez Unicode" pitchFamily="2" charset="0"/>
              </a:rPr>
              <a:t>ከዚህ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ጋር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ተያይዞም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የማህበረሰባችን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የነቃ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ተሳትፎ</a:t>
            </a:r>
            <a:r>
              <a:rPr lang="en-US" sz="2900" dirty="0" smtClean="0">
                <a:latin typeface="Visual Geez Unicode" pitchFamily="2" charset="0"/>
              </a:rPr>
              <a:t> ፣ </a:t>
            </a:r>
            <a:r>
              <a:rPr lang="en-US" sz="2900" dirty="0" err="1" smtClean="0">
                <a:latin typeface="Visual Geez Unicode" pitchFamily="2" charset="0"/>
              </a:rPr>
              <a:t>የማህበረሰቡ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ጤና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እና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ምርታማነት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ይሻሻላል</a:t>
            </a:r>
            <a:r>
              <a:rPr lang="en-US" sz="2900" dirty="0" smtClean="0">
                <a:latin typeface="Visual Geez Unicode" pitchFamily="2" charset="0"/>
              </a:rPr>
              <a:t> ፣ </a:t>
            </a:r>
            <a:r>
              <a:rPr lang="en-US" sz="2900" dirty="0" err="1" smtClean="0">
                <a:latin typeface="Visual Geez Unicode" pitchFamily="2" charset="0"/>
              </a:rPr>
              <a:t>የህክምና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ወጫቸው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ይቀንሳል</a:t>
            </a:r>
            <a:r>
              <a:rPr lang="en-US" sz="2900" dirty="0" smtClean="0">
                <a:latin typeface="Visual Geez Unicode" pitchFamily="2" charset="0"/>
              </a:rPr>
              <a:t> ፣ </a:t>
            </a:r>
            <a:r>
              <a:rPr lang="en-US" sz="2900" dirty="0" err="1" smtClean="0">
                <a:latin typeface="Visual Geez Unicode" pitchFamily="2" charset="0"/>
              </a:rPr>
              <a:t>በድስፕሊን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የታነፀ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ትውልድ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መፍጠር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ያስችላል</a:t>
            </a:r>
            <a:r>
              <a:rPr lang="en-US" sz="2900" dirty="0" smtClean="0">
                <a:latin typeface="Visual Geez Unicode" pitchFamily="2" charset="0"/>
              </a:rPr>
              <a:t>።</a:t>
            </a:r>
          </a:p>
          <a:p>
            <a:pPr algn="just">
              <a:buFont typeface="Wingdings" pitchFamily="2" charset="2"/>
              <a:buChar char="v"/>
            </a:pPr>
            <a:endParaRPr lang="en-US" sz="2900" dirty="0" smtClean="0">
              <a:latin typeface="Visual Geez Unicode" pitchFamily="2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900" dirty="0" err="1" smtClean="0">
                <a:latin typeface="Visual Geez Unicode" pitchFamily="2" charset="0"/>
              </a:rPr>
              <a:t>በሰላም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ተቻችሎ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የመኖርን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እና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በጋራ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ሰርቶ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የማደግን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እሴት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እንድናዳብር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ይረዳናል</a:t>
            </a:r>
            <a:r>
              <a:rPr lang="en-US" sz="2900" dirty="0" smtClean="0">
                <a:latin typeface="Visual Geez Unicode" pitchFamily="2" charset="0"/>
              </a:rPr>
              <a:t>። </a:t>
            </a:r>
          </a:p>
          <a:p>
            <a:pPr algn="just">
              <a:buFont typeface="Wingdings" pitchFamily="2" charset="2"/>
              <a:buChar char="v"/>
            </a:pPr>
            <a:endParaRPr lang="en-US" sz="2900" dirty="0" smtClean="0">
              <a:latin typeface="Visual Geez Unicode" pitchFamily="2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900" dirty="0" err="1" smtClean="0">
                <a:latin typeface="Visual Geez Unicode" pitchFamily="2" charset="0"/>
              </a:rPr>
              <a:t>ከተማችን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የዚህ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ግዙፍ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ስታዲየም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ባለቤት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በመሆኗ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ገፅታዋን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በመላ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ሃገሪቱ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በማስተዋወቅ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ባለሃብቶችን</a:t>
            </a:r>
            <a:r>
              <a:rPr lang="en-US" sz="2900" dirty="0" smtClean="0">
                <a:latin typeface="Visual Geez Unicode" pitchFamily="2" charset="0"/>
              </a:rPr>
              <a:t> ፣ </a:t>
            </a:r>
            <a:r>
              <a:rPr lang="en-US" sz="2900" dirty="0" err="1" smtClean="0">
                <a:latin typeface="Visual Geez Unicode" pitchFamily="2" charset="0"/>
              </a:rPr>
              <a:t>ጠንካራ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እና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ብቁ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ሰራተኛን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በመሳብ</a:t>
            </a:r>
            <a:r>
              <a:rPr lang="en-US" sz="2900" dirty="0" smtClean="0">
                <a:latin typeface="Visual Geez Unicode" pitchFamily="2" charset="0"/>
              </a:rPr>
              <a:t> ፣ </a:t>
            </a:r>
            <a:r>
              <a:rPr lang="en-US" sz="2900" dirty="0" err="1" smtClean="0">
                <a:latin typeface="Visual Geez Unicode" pitchFamily="2" charset="0"/>
              </a:rPr>
              <a:t>አምራቹን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የገጠር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ማህበረሰብ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ምርቱን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የሚሸጥበትን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ሰፊ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የገበያ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እድል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በመፍጠር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ከከተማ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እስከ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ገጠር</a:t>
            </a:r>
            <a:r>
              <a:rPr lang="en-US" sz="2900" dirty="0" smtClean="0">
                <a:latin typeface="Visual Geez Unicode" pitchFamily="2" charset="0"/>
              </a:rPr>
              <a:t> ፣ </a:t>
            </a:r>
            <a:r>
              <a:rPr lang="en-US" sz="2900" dirty="0" err="1" smtClean="0">
                <a:latin typeface="Visual Geez Unicode" pitchFamily="2" charset="0"/>
              </a:rPr>
              <a:t>ከባለሃብት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እስከ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ጠንካራ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እና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ታታሪ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ሰራተኛ</a:t>
            </a:r>
            <a:r>
              <a:rPr lang="en-US" sz="2900" dirty="0" smtClean="0">
                <a:latin typeface="Visual Geez Unicode" pitchFamily="2" charset="0"/>
              </a:rPr>
              <a:t> ፣ </a:t>
            </a:r>
            <a:r>
              <a:rPr lang="en-US" sz="2900" dirty="0" err="1" smtClean="0">
                <a:latin typeface="Visual Geez Unicode" pitchFamily="2" charset="0"/>
              </a:rPr>
              <a:t>ከስፖርተኛ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እስከ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ደጋፊ</a:t>
            </a:r>
            <a:r>
              <a:rPr lang="en-US" sz="2900" dirty="0" smtClean="0">
                <a:latin typeface="Visual Geez Unicode" pitchFamily="2" charset="0"/>
              </a:rPr>
              <a:t> ፣ </a:t>
            </a:r>
            <a:r>
              <a:rPr lang="en-US" sz="2900" dirty="0" err="1" smtClean="0">
                <a:latin typeface="Visual Geez Unicode" pitchFamily="2" charset="0"/>
              </a:rPr>
              <a:t>ከተመልካች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እስከ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ጋዜጠኛ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ያለውን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ሰፊውን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ማህበረሰብ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በማስተሳሰር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የህዝብ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ለህዝብ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ግኑኝነታችነን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የምናጠነክርበት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መሳሪያ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ነው</a:t>
            </a:r>
            <a:r>
              <a:rPr lang="en-US" sz="2900" dirty="0" smtClean="0">
                <a:latin typeface="Visual Geez Unicode" pitchFamily="2" charset="0"/>
              </a:rPr>
              <a:t>።</a:t>
            </a:r>
          </a:p>
          <a:p>
            <a:pPr algn="just">
              <a:buFont typeface="Wingdings" pitchFamily="2" charset="2"/>
              <a:buChar char="v"/>
            </a:pPr>
            <a:endParaRPr lang="en-US" sz="2900" dirty="0" smtClean="0">
              <a:latin typeface="Visual Geez Unicode" pitchFamily="2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900" dirty="0" err="1" smtClean="0">
                <a:latin typeface="Visual Geez Unicode" pitchFamily="2" charset="0"/>
              </a:rPr>
              <a:t>ስታዲየሙ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የከተማችነን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ገፅታ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መገንባት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የሚያስችለን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ሲሆን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ይህ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የገፅታ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ግንባታ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ደግሞ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ያለቀለት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የምጣኔ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ሃብት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ጥቅሞችን</a:t>
            </a:r>
            <a:r>
              <a:rPr lang="en-US" sz="2900" dirty="0" smtClean="0">
                <a:latin typeface="Visual Geez Unicode" pitchFamily="2" charset="0"/>
              </a:rPr>
              <a:t> </a:t>
            </a:r>
            <a:r>
              <a:rPr lang="en-US" sz="2900" dirty="0" err="1" smtClean="0">
                <a:latin typeface="Visual Geez Unicode" pitchFamily="2" charset="0"/>
              </a:rPr>
              <a:t>ያስገኘናል</a:t>
            </a:r>
            <a:r>
              <a:rPr lang="en-US" sz="2900" dirty="0" smtClean="0">
                <a:latin typeface="Visual Geez Unicode" pitchFamily="2" charset="0"/>
              </a:rPr>
              <a:t>።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1800" dirty="0" err="1" smtClean="0">
                <a:latin typeface="Visual Geez Unicode" pitchFamily="2" charset="0"/>
              </a:rPr>
              <a:t>የሸህ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ሙሐመድ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ሁሴን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አል-አሙዲን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ስታዲየም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ትልቅ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አገራዊ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እና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አህጉራዊ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የስፖርት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ውድድሮችን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ማስተናገድ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የሚችል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መሆኑ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ተጨባጭ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የምጣኔ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ሃብት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ጥቅሞችን</a:t>
            </a:r>
            <a:r>
              <a:rPr lang="en-US" sz="1800" dirty="0" smtClean="0">
                <a:latin typeface="Visual Geez Unicode" pitchFamily="2" charset="0"/>
              </a:rPr>
              <a:t> ፣ </a:t>
            </a:r>
            <a:r>
              <a:rPr lang="en-US" sz="1800" dirty="0" err="1" smtClean="0">
                <a:latin typeface="Visual Geez Unicode" pitchFamily="2" charset="0"/>
              </a:rPr>
              <a:t>የመሰረተ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ልማት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እድገትን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የሚያፋጥን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እና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የከተማችነን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ብሎም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የሐገራችነን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ገፅታ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ለመገንባት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የሚያስችለን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የምጣኔ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ሃብታችን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የእድገት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እርከን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ነው</a:t>
            </a:r>
            <a:r>
              <a:rPr lang="en-US" sz="1800" dirty="0" smtClean="0">
                <a:latin typeface="Visual Geez Unicode" pitchFamily="2" charset="0"/>
              </a:rPr>
              <a:t>።</a:t>
            </a:r>
          </a:p>
          <a:p>
            <a:pPr algn="just">
              <a:buFont typeface="Wingdings" pitchFamily="2" charset="2"/>
              <a:buChar char="v"/>
            </a:pPr>
            <a:endParaRPr lang="en-US" sz="1800" dirty="0" smtClean="0">
              <a:latin typeface="Visual Geez Unicode" pitchFamily="2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800" dirty="0" err="1" smtClean="0">
                <a:latin typeface="Visual Geez Unicode" pitchFamily="2" charset="0"/>
              </a:rPr>
              <a:t>ይህ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አይነቱ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ግዙፍ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ኢንዱስትሪ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የምጣኔ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ሃብታችን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ምንጭ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ከግብራና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መር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ኢኮኖሚ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ይልቅ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ብዝሃነትን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መሰረት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ያደረገ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ኢኮኖሚ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እንዲኖረን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ያስችላል</a:t>
            </a:r>
            <a:r>
              <a:rPr lang="en-US" sz="1800" dirty="0" smtClean="0">
                <a:latin typeface="Visual Geez Unicode" pitchFamily="2" charset="0"/>
              </a:rPr>
              <a:t>።</a:t>
            </a:r>
          </a:p>
          <a:p>
            <a:pPr algn="just">
              <a:buFont typeface="Wingdings" pitchFamily="2" charset="2"/>
              <a:buChar char="v"/>
            </a:pPr>
            <a:endParaRPr lang="en-US" sz="1800" dirty="0" smtClean="0">
              <a:latin typeface="Visual Geez Unicode" pitchFamily="2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800" dirty="0" err="1" smtClean="0">
                <a:latin typeface="Visual Geez Unicode" pitchFamily="2" charset="0"/>
              </a:rPr>
              <a:t>የስፖርት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ቱሪዝም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የምጣኔ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ሃብት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እንቅስቃሴዎቻችነን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ሁሉ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የሚያሳድግ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እና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የሚደግፍ</a:t>
            </a:r>
            <a:r>
              <a:rPr lang="en-US" sz="1800" dirty="0" smtClean="0">
                <a:latin typeface="Visual Geez Unicode" pitchFamily="2" charset="0"/>
              </a:rPr>
              <a:t> ፣ </a:t>
            </a:r>
            <a:r>
              <a:rPr lang="en-US" sz="1800" dirty="0" err="1" smtClean="0">
                <a:latin typeface="Visual Geez Unicode" pitchFamily="2" charset="0"/>
              </a:rPr>
              <a:t>አዳዲስ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እና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ተጨማሪ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የኢንቨስትመን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እድሎችን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የሚፈጥርልን</a:t>
            </a:r>
            <a:r>
              <a:rPr lang="en-US" sz="1800" dirty="0" smtClean="0">
                <a:latin typeface="Visual Geez Unicode" pitchFamily="2" charset="0"/>
              </a:rPr>
              <a:t> </a:t>
            </a:r>
            <a:r>
              <a:rPr lang="en-US" sz="1800" dirty="0" err="1" smtClean="0">
                <a:latin typeface="Visual Geez Unicode" pitchFamily="2" charset="0"/>
              </a:rPr>
              <a:t>ነው</a:t>
            </a:r>
            <a:r>
              <a:rPr lang="en-US" sz="1800" dirty="0" smtClean="0">
                <a:latin typeface="Visual Geez Unicode" pitchFamily="2" charset="0"/>
              </a:rPr>
              <a:t>። </a:t>
            </a:r>
            <a:endParaRPr lang="en-US" sz="1800" dirty="0">
              <a:latin typeface="Visual Geez Unicode" pitchFamily="2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52400"/>
          <a:ext cx="82296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228600"/>
          <a:ext cx="86868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286"/>
                <a:gridCol w="5590514"/>
              </a:tblGrid>
              <a:tr h="101621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Visual Geez Unicode"/>
                          <a:ea typeface="Abyssinica SIL"/>
                          <a:cs typeface="Abyssinica SIL"/>
                        </a:rPr>
                        <a:t>ስታዲየማችን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Visual Geez Unicode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Visual Geez Unicode"/>
                          <a:ea typeface="Abyssinica SIL"/>
                          <a:cs typeface="Abyssinica SIL"/>
                        </a:rPr>
                        <a:t>ይዟቸው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Visual Geez Unicode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Visual Geez Unicode"/>
                          <a:ea typeface="Abyssinica SIL"/>
                          <a:cs typeface="Abyssinica SIL"/>
                        </a:rPr>
                        <a:t>የሚመጡ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Visual Geez Unicode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Visual Geez Unicode"/>
                          <a:ea typeface="Abyssinica SIL"/>
                          <a:cs typeface="Abyssinica SIL"/>
                        </a:rPr>
                        <a:t>ኢኮኖሚያዊ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Visual Geez Unicode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Visual Geez Unicode"/>
                          <a:ea typeface="Abyssinica SIL"/>
                          <a:cs typeface="Abyssinica SIL"/>
                        </a:rPr>
                        <a:t>ጥቅሞች</a:t>
                      </a:r>
                      <a:endParaRPr lang="en-US" sz="2400" dirty="0" smtClean="0">
                        <a:solidFill>
                          <a:schemeClr val="bg1"/>
                        </a:solidFill>
                        <a:latin typeface="Visual Geez Unicode"/>
                        <a:ea typeface="Abyssinica SIL"/>
                        <a:cs typeface="Abyssinica SI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491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latin typeface="Visual Geez Unicode"/>
                          <a:ea typeface="Abyssinica SIL"/>
                          <a:cs typeface="Abyssinica SIL"/>
                        </a:rPr>
                        <a:t>ኢንቨስትመንት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በሐገር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ውስጥ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ዜጎችም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ይሁን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በውጭ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ሐገር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ዜጎች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smtClean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ከተማችነን</a:t>
                      </a:r>
                      <a:r>
                        <a:rPr lang="en-US" sz="1400" dirty="0" smtClean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አዳዲስ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የኢንቨስትመንት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እድሎች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ባለቤት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ያደርጋታል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።</a:t>
                      </a:r>
                      <a:endParaRPr lang="en-US" sz="1400" dirty="0">
                        <a:latin typeface="Visual Geez Unicode" pitchFamily="2" charset="0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መንግስታዊና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መንግስታዊ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ያልሆኑ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ድርጅቶች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በከተማዋ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እድገት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ላይ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የራሳቸውን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ሚና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እንዲጫወቱ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በር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ከፋች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ነው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።</a:t>
                      </a:r>
                      <a:endParaRPr lang="en-US" sz="1400" dirty="0">
                        <a:latin typeface="Visual Geez Unicode" pitchFamily="2" charset="0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Wingdings"/>
                        <a:buChar char=""/>
                      </a:pP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ለመሰረተ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ልማት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መስፋፋት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ጥሩ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አጋጣሚ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ይፈጥራል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።</a:t>
                      </a:r>
                      <a:endParaRPr lang="en-US" sz="1400" dirty="0">
                        <a:latin typeface="Visual Geez Unicode" pitchFamily="2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65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latin typeface="Visual Geez Unicode"/>
                          <a:ea typeface="Abyssinica SIL"/>
                          <a:cs typeface="Abyssinica SIL"/>
                        </a:rPr>
                        <a:t>ቢዝነስ</a:t>
                      </a:r>
                      <a:r>
                        <a:rPr lang="en-US" sz="1400" b="1" dirty="0">
                          <a:latin typeface="Visual Geez Unicode"/>
                          <a:ea typeface="Abyssinica SIL"/>
                          <a:cs typeface="Abyssinica SIL"/>
                        </a:rPr>
                        <a:t> 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Wingdings"/>
                        <a:buChar char=""/>
                      </a:pPr>
                      <a:r>
                        <a:rPr lang="en-US" sz="140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በከተማችን ያሉትን ቀላል እና መካከለኛ ኢንዱስትሪዎች እንዲስፋፉ ትልቅ መሰረት ነው።</a:t>
                      </a:r>
                      <a:endParaRPr lang="en-US" sz="1400">
                        <a:latin typeface="Visual Geez Unicode" pitchFamily="2" charset="0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Wingdings"/>
                        <a:buChar char=""/>
                      </a:pPr>
                      <a:r>
                        <a:rPr lang="en-US" sz="140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ማህበራዊና ኢኮኖምያዊ ሃብታችን እንዲያድግ የሚያስችለን ሲሆን አዳዲድ የቢዝነስ ሴክተሮች እንዲከፈቱ ምክኒያት ነው።</a:t>
                      </a:r>
                      <a:endParaRPr lang="en-US" sz="1400">
                        <a:latin typeface="Visual Geez Unicode" pitchFamily="2" charset="0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Wingdings"/>
                        <a:buChar char=""/>
                      </a:pPr>
                      <a:r>
                        <a:rPr lang="en-US" sz="140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ከግብረ ሰናይ ድርጅቶች ጋር ስምምነቶችን በመፈራረም አዳዲስ እድሎችን ያጎናፅፈናል።</a:t>
                      </a:r>
                      <a:endParaRPr lang="en-US" sz="1400">
                        <a:latin typeface="Visual Geez Unicode" pitchFamily="2" charset="0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Wingdings"/>
                        <a:buChar char=""/>
                      </a:pPr>
                      <a:r>
                        <a:rPr lang="en-US" sz="140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የከተማችን አገልግሎት ሰጭ ተቋማት እንዲለሙ ፣ ብቁና ተወዳዳሪ ሆነው የሚቀርቡበት የለውጥ መሰረት ነው።</a:t>
                      </a:r>
                      <a:endParaRPr lang="en-US" sz="1400">
                        <a:latin typeface="Visual Geez Unicode" pitchFamily="2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88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latin typeface="Visual Geez Unicode"/>
                          <a:ea typeface="Abyssinica SIL"/>
                          <a:cs typeface="Abyssinica SIL"/>
                        </a:rPr>
                        <a:t>የገቢ</a:t>
                      </a:r>
                      <a:r>
                        <a:rPr lang="en-US" sz="1400" b="1" dirty="0">
                          <a:latin typeface="Visual Geez Unicode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b="1" dirty="0" err="1">
                          <a:latin typeface="Visual Geez Unicode"/>
                          <a:ea typeface="Abyssinica SIL"/>
                          <a:cs typeface="Abyssinica SIL"/>
                        </a:rPr>
                        <a:t>ምንጭ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ለከተማችን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ህብረተሰብ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እና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ለከተማ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አስተዳደራችን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የገቢ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ምንጭ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ነው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።</a:t>
                      </a:r>
                      <a:endParaRPr lang="en-US" sz="1400" dirty="0">
                        <a:latin typeface="Visual Geez Unicode" pitchFamily="2" charset="0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ሰፊ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የስራ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እድል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የሚፈጠርበት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ነው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።</a:t>
                      </a:r>
                      <a:endParaRPr lang="en-US" sz="1400" dirty="0">
                        <a:latin typeface="Visual Geez Unicode" pitchFamily="2" charset="0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የከተማችን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የስፖርት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ቱሪስ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ፍሰት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እና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ገቢ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እንዲጨምር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ምክኒያት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ይሆናል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።</a:t>
                      </a:r>
                      <a:endParaRPr lang="en-US" sz="1400" dirty="0">
                        <a:latin typeface="Visual Geez Unicode" pitchFamily="2" charset="0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Wingdings"/>
                        <a:buChar char=""/>
                      </a:pP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አምራቹ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የገጠር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ማህበረሰብ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ምርቱን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የሚሸጥበት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የተሳለጠ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ሰፊ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የገበያ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እድል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 </a:t>
                      </a:r>
                      <a:r>
                        <a:rPr lang="en-US" sz="1400" dirty="0" err="1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ይፈጥራል</a:t>
                      </a:r>
                      <a:r>
                        <a:rPr lang="en-US" sz="1400" dirty="0">
                          <a:latin typeface="Visual Geez Unicode" pitchFamily="2" charset="0"/>
                          <a:ea typeface="Abyssinica SIL"/>
                          <a:cs typeface="Abyssinica SIL"/>
                        </a:rPr>
                        <a:t>።</a:t>
                      </a:r>
                      <a:endParaRPr lang="en-US" sz="1400" dirty="0">
                        <a:latin typeface="Visual Geez Unicode" pitchFamily="2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226</TotalTime>
  <Words>906</Words>
  <Application>Microsoft Office PowerPoint</Application>
  <PresentationFormat>On-screen Show (4:3)</PresentationFormat>
  <Paragraphs>122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የክቡር ዶክተር ሸህ ሙሐመድ ሁሴን አል-አሙዲን ስታዲየም ለከተማችን ይዟቸው የሚመጡ</dc:title>
  <dc:creator>tourism2</dc:creator>
  <cp:lastModifiedBy>tourism2</cp:lastModifiedBy>
  <cp:revision>67</cp:revision>
  <dcterms:created xsi:type="dcterms:W3CDTF">2016-10-05T10:02:11Z</dcterms:created>
  <dcterms:modified xsi:type="dcterms:W3CDTF">2016-11-04T11:26:35Z</dcterms:modified>
</cp:coreProperties>
</file>